
<file path=[Content_Types].xml><?xml version="1.0" encoding="utf-8"?>
<Types xmlns="http://schemas.openxmlformats.org/package/2006/content-types">
  <Default Extension="jfif" ContentType="image/jpe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763" r:id="rId2"/>
    <p:sldId id="786" r:id="rId3"/>
    <p:sldId id="790" r:id="rId4"/>
    <p:sldId id="787" r:id="rId5"/>
    <p:sldId id="784" r:id="rId6"/>
    <p:sldId id="782" r:id="rId7"/>
    <p:sldId id="781" r:id="rId8"/>
    <p:sldId id="788" r:id="rId9"/>
    <p:sldId id="785" r:id="rId10"/>
    <p:sldId id="789" r:id="rId11"/>
    <p:sldId id="777" r:id="rId12"/>
    <p:sldId id="776" r:id="rId13"/>
    <p:sldId id="778" r:id="rId14"/>
    <p:sldId id="783" r:id="rId15"/>
    <p:sldId id="809"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E6C"/>
    <a:srgbClr val="005C2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78508" autoAdjust="0"/>
  </p:normalViewPr>
  <p:slideViewPr>
    <p:cSldViewPr snapToGrid="0">
      <p:cViewPr>
        <p:scale>
          <a:sx n="62" d="100"/>
          <a:sy n="62" d="100"/>
        </p:scale>
        <p:origin x="-1620" y="-33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bg>
      <p:bgRef idx="1002">
        <a:schemeClr val="bg2"/>
      </p:bgRef>
    </p:bg>
    <p:spTree>
      <p:nvGrpSpPr>
        <p:cNvPr id="1" name=""/>
        <p:cNvGrpSpPr/>
        <p:nvPr/>
      </p:nvGrpSpPr>
      <p:grpSpPr>
        <a:xfrm>
          <a:off x="0" y="0"/>
          <a:ext cx="0" cy="0"/>
          <a:chOff x="0" y="0"/>
          <a:chExt cx="0" cy="0"/>
        </a:xfrm>
      </p:grpSpPr>
      <p:sp>
        <p:nvSpPr>
          <p:cNvPr id="9" name="عنوان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42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ar-SA"/>
              <a:t>انقر لتحرير نمط العنوان الرئيسي</a:t>
            </a:r>
            <a:endParaRPr kumimoji="0" lang="en-US"/>
          </a:p>
        </p:txBody>
      </p:sp>
      <p:sp>
        <p:nvSpPr>
          <p:cNvPr id="17" name="عنوان فرعي 16"/>
          <p:cNvSpPr>
            <a:spLocks noGrp="1"/>
          </p:cNvSpPr>
          <p:nvPr>
            <p:ph type="subTitle" idx="1"/>
          </p:nvPr>
        </p:nvSpPr>
        <p:spPr>
          <a:xfrm>
            <a:off x="533400" y="3228536"/>
            <a:ext cx="7854696" cy="1752600"/>
          </a:xfrm>
        </p:spPr>
        <p:txBody>
          <a:bodyPr lIns="0" rIns="18288"/>
          <a:lstStyle>
            <a:lvl1pPr marL="0" marR="34290" indent="0" algn="r">
              <a:buNone/>
              <a:defRPr>
                <a:solidFill>
                  <a:schemeClr val="tx1"/>
                </a:solidFill>
              </a:defRPr>
            </a:lvl1pPr>
            <a:lvl2pPr marL="342900" indent="0" algn="ctr">
              <a:buNone/>
            </a:lvl2pPr>
            <a:lvl3pPr marL="685800" indent="0" algn="ctr">
              <a:buNone/>
            </a:lvl3pPr>
            <a:lvl4pPr marL="1028700" indent="0" algn="ctr">
              <a:buNone/>
            </a:lvl4pPr>
            <a:lvl5pPr marL="1371600" indent="0" algn="ctr">
              <a:buNone/>
            </a:lvl5pPr>
            <a:lvl6pPr marL="1714500" indent="0" algn="ctr">
              <a:buNone/>
            </a:lvl6pPr>
            <a:lvl7pPr marL="2057400" indent="0" algn="ctr">
              <a:buNone/>
            </a:lvl7pPr>
            <a:lvl8pPr marL="2400300" indent="0" algn="ctr">
              <a:buNone/>
            </a:lvl8pPr>
            <a:lvl9pPr marL="2743200" indent="0" algn="ctr">
              <a:buNone/>
            </a:lvl9pPr>
          </a:lstStyle>
          <a:p>
            <a:r>
              <a:rPr kumimoji="0" lang="ar-SA"/>
              <a:t>انقر لتحرير نمط العنوان الثانوي الرئيسي</a:t>
            </a:r>
            <a:endParaRPr kumimoji="0" lang="en-US"/>
          </a:p>
        </p:txBody>
      </p:sp>
      <p:sp>
        <p:nvSpPr>
          <p:cNvPr id="30" name="عنصر نائب للتاريخ 29"/>
          <p:cNvSpPr>
            <a:spLocks noGrp="1"/>
          </p:cNvSpPr>
          <p:nvPr>
            <p:ph type="dt" sz="half" idx="10"/>
          </p:nvPr>
        </p:nvSpPr>
        <p:spPr/>
        <p:txBody>
          <a:bodyPr/>
          <a:lstStyle/>
          <a:p>
            <a:fld id="{250FA4D5-6B27-465F-96EC-C488A14B3741}" type="datetimeFigureOut">
              <a:rPr lang="ar-EG" smtClean="0"/>
              <a:pPr/>
              <a:t>04/02/1445</a:t>
            </a:fld>
            <a:endParaRPr lang="ar-EG"/>
          </a:p>
        </p:txBody>
      </p:sp>
      <p:sp>
        <p:nvSpPr>
          <p:cNvPr id="19" name="عنصر نائب للتذييل 18"/>
          <p:cNvSpPr>
            <a:spLocks noGrp="1"/>
          </p:cNvSpPr>
          <p:nvPr>
            <p:ph type="ftr" sz="quarter" idx="11"/>
          </p:nvPr>
        </p:nvSpPr>
        <p:spPr/>
        <p:txBody>
          <a:bodyPr/>
          <a:lstStyle/>
          <a:p>
            <a:endParaRPr lang="ar-EG"/>
          </a:p>
        </p:txBody>
      </p:sp>
      <p:sp>
        <p:nvSpPr>
          <p:cNvPr id="27" name="عنصر نائب لرقم الشريحة 26"/>
          <p:cNvSpPr>
            <a:spLocks noGrp="1"/>
          </p:cNvSpPr>
          <p:nvPr>
            <p:ph type="sldNum" sz="quarter" idx="12"/>
          </p:nvPr>
        </p:nvSpPr>
        <p:spPr/>
        <p:txBody>
          <a:bodyPr/>
          <a:lstStyle/>
          <a:p>
            <a:fld id="{F41F7189-4752-419E-A597-2E24EBE16DF7}" type="slidenum">
              <a:rPr lang="ar-EG" smtClean="0"/>
              <a:pPr/>
              <a:t>‹#›</a:t>
            </a:fld>
            <a:endParaRPr lang="ar-EG"/>
          </a:p>
        </p:txBody>
      </p:sp>
    </p:spTree>
    <p:extLst>
      <p:ext uri="{BB962C8B-B14F-4D97-AF65-F5344CB8AC3E}">
        <p14:creationId xmlns:p14="http://schemas.microsoft.com/office/powerpoint/2010/main" val="2190661757"/>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a:t>انقر لتحرير نمط العنوان الرئيسي</a:t>
            </a:r>
            <a:endParaRPr kumimoji="0" lang="en-US"/>
          </a:p>
        </p:txBody>
      </p:sp>
      <p:sp>
        <p:nvSpPr>
          <p:cNvPr id="3" name="عنصر نائب للعنوان العمودي 2"/>
          <p:cNvSpPr>
            <a:spLocks noGrp="1"/>
          </p:cNvSpPr>
          <p:nvPr>
            <p:ph type="body" orient="vert" idx="1"/>
          </p:nvPr>
        </p:nvSpPr>
        <p:spPr/>
        <p:txBody>
          <a:bodyPr vert="eaVert"/>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4" name="عنصر نائب للتاريخ 3"/>
          <p:cNvSpPr>
            <a:spLocks noGrp="1"/>
          </p:cNvSpPr>
          <p:nvPr>
            <p:ph type="dt" sz="half" idx="10"/>
          </p:nvPr>
        </p:nvSpPr>
        <p:spPr/>
        <p:txBody>
          <a:bodyPr/>
          <a:lstStyle/>
          <a:p>
            <a:fld id="{250FA4D5-6B27-465F-96EC-C488A14B3741}" type="datetimeFigureOut">
              <a:rPr lang="ar-EG" smtClean="0"/>
              <a:pPr/>
              <a:t>04/02/1445</a:t>
            </a:fld>
            <a:endParaRPr lang="ar-EG"/>
          </a:p>
        </p:txBody>
      </p:sp>
      <p:sp>
        <p:nvSpPr>
          <p:cNvPr id="5" name="عنصر نائب للتذييل 4"/>
          <p:cNvSpPr>
            <a:spLocks noGrp="1"/>
          </p:cNvSpPr>
          <p:nvPr>
            <p:ph type="ftr" sz="quarter" idx="11"/>
          </p:nvPr>
        </p:nvSpPr>
        <p:spPr/>
        <p:txBody>
          <a:bodyPr/>
          <a:lstStyle/>
          <a:p>
            <a:endParaRPr lang="ar-EG"/>
          </a:p>
        </p:txBody>
      </p:sp>
      <p:sp>
        <p:nvSpPr>
          <p:cNvPr id="6" name="عنصر نائب لرقم الشريحة 5"/>
          <p:cNvSpPr>
            <a:spLocks noGrp="1"/>
          </p:cNvSpPr>
          <p:nvPr>
            <p:ph type="sldNum" sz="quarter" idx="12"/>
          </p:nvPr>
        </p:nvSpPr>
        <p:spPr/>
        <p:txBody>
          <a:bodyPr/>
          <a:lstStyle/>
          <a:p>
            <a:fld id="{F41F7189-4752-419E-A597-2E24EBE16DF7}" type="slidenum">
              <a:rPr lang="ar-EG" smtClean="0"/>
              <a:pPr/>
              <a:t>‹#›</a:t>
            </a:fld>
            <a:endParaRPr lang="ar-EG"/>
          </a:p>
        </p:txBody>
      </p:sp>
    </p:spTree>
    <p:extLst>
      <p:ext uri="{BB962C8B-B14F-4D97-AF65-F5344CB8AC3E}">
        <p14:creationId xmlns:p14="http://schemas.microsoft.com/office/powerpoint/2010/main" val="20016617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914402"/>
            <a:ext cx="2057400" cy="5211763"/>
          </a:xfrm>
        </p:spPr>
        <p:txBody>
          <a:bodyPr vert="eaVert"/>
          <a:lstStyle/>
          <a:p>
            <a:r>
              <a:rPr kumimoji="0" lang="ar-SA"/>
              <a:t>انقر لتحرير نمط العنوان الرئيسي</a:t>
            </a:r>
            <a:endParaRPr kumimoji="0" lang="en-US"/>
          </a:p>
        </p:txBody>
      </p:sp>
      <p:sp>
        <p:nvSpPr>
          <p:cNvPr id="3" name="عنصر نائب للعنوان العمودي 2"/>
          <p:cNvSpPr>
            <a:spLocks noGrp="1"/>
          </p:cNvSpPr>
          <p:nvPr>
            <p:ph type="body" orient="vert" idx="1"/>
          </p:nvPr>
        </p:nvSpPr>
        <p:spPr>
          <a:xfrm>
            <a:off x="457200" y="914402"/>
            <a:ext cx="6019800" cy="5211763"/>
          </a:xfrm>
        </p:spPr>
        <p:txBody>
          <a:bodyPr vert="eaVert"/>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4" name="عنصر نائب للتاريخ 3"/>
          <p:cNvSpPr>
            <a:spLocks noGrp="1"/>
          </p:cNvSpPr>
          <p:nvPr>
            <p:ph type="dt" sz="half" idx="10"/>
          </p:nvPr>
        </p:nvSpPr>
        <p:spPr/>
        <p:txBody>
          <a:bodyPr/>
          <a:lstStyle/>
          <a:p>
            <a:fld id="{250FA4D5-6B27-465F-96EC-C488A14B3741}" type="datetimeFigureOut">
              <a:rPr lang="ar-EG" smtClean="0"/>
              <a:pPr/>
              <a:t>04/02/1445</a:t>
            </a:fld>
            <a:endParaRPr lang="ar-EG"/>
          </a:p>
        </p:txBody>
      </p:sp>
      <p:sp>
        <p:nvSpPr>
          <p:cNvPr id="5" name="عنصر نائب للتذييل 4"/>
          <p:cNvSpPr>
            <a:spLocks noGrp="1"/>
          </p:cNvSpPr>
          <p:nvPr>
            <p:ph type="ftr" sz="quarter" idx="11"/>
          </p:nvPr>
        </p:nvSpPr>
        <p:spPr/>
        <p:txBody>
          <a:bodyPr/>
          <a:lstStyle/>
          <a:p>
            <a:endParaRPr lang="ar-EG"/>
          </a:p>
        </p:txBody>
      </p:sp>
      <p:sp>
        <p:nvSpPr>
          <p:cNvPr id="6" name="عنصر نائب لرقم الشريحة 5"/>
          <p:cNvSpPr>
            <a:spLocks noGrp="1"/>
          </p:cNvSpPr>
          <p:nvPr>
            <p:ph type="sldNum" sz="quarter" idx="12"/>
          </p:nvPr>
        </p:nvSpPr>
        <p:spPr/>
        <p:txBody>
          <a:bodyPr/>
          <a:lstStyle/>
          <a:p>
            <a:fld id="{F41F7189-4752-419E-A597-2E24EBE16DF7}" type="slidenum">
              <a:rPr lang="ar-EG" smtClean="0"/>
              <a:pPr/>
              <a:t>‹#›</a:t>
            </a:fld>
            <a:endParaRPr lang="ar-EG"/>
          </a:p>
        </p:txBody>
      </p:sp>
    </p:spTree>
    <p:extLst>
      <p:ext uri="{BB962C8B-B14F-4D97-AF65-F5344CB8AC3E}">
        <p14:creationId xmlns:p14="http://schemas.microsoft.com/office/powerpoint/2010/main" val="38664005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a:t>انقر لتحرير نمط العنوان الرئيسي</a:t>
            </a:r>
            <a:endParaRPr kumimoji="0" lang="en-US"/>
          </a:p>
        </p:txBody>
      </p:sp>
      <p:sp>
        <p:nvSpPr>
          <p:cNvPr id="3" name="عنصر نائب للمحتوى 2"/>
          <p:cNvSpPr>
            <a:spLocks noGrp="1"/>
          </p:cNvSpPr>
          <p:nvPr>
            <p:ph idx="1"/>
          </p:nvPr>
        </p:nvSpPr>
        <p:spPr/>
        <p:txBody>
          <a:bodyPr/>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4" name="عنصر نائب للتاريخ 3"/>
          <p:cNvSpPr>
            <a:spLocks noGrp="1"/>
          </p:cNvSpPr>
          <p:nvPr>
            <p:ph type="dt" sz="half" idx="10"/>
          </p:nvPr>
        </p:nvSpPr>
        <p:spPr/>
        <p:txBody>
          <a:bodyPr/>
          <a:lstStyle/>
          <a:p>
            <a:fld id="{250FA4D5-6B27-465F-96EC-C488A14B3741}" type="datetimeFigureOut">
              <a:rPr lang="ar-EG" smtClean="0"/>
              <a:pPr/>
              <a:t>04/02/1445</a:t>
            </a:fld>
            <a:endParaRPr lang="ar-EG"/>
          </a:p>
        </p:txBody>
      </p:sp>
      <p:sp>
        <p:nvSpPr>
          <p:cNvPr id="5" name="عنصر نائب للتذييل 4"/>
          <p:cNvSpPr>
            <a:spLocks noGrp="1"/>
          </p:cNvSpPr>
          <p:nvPr>
            <p:ph type="ftr" sz="quarter" idx="11"/>
          </p:nvPr>
        </p:nvSpPr>
        <p:spPr/>
        <p:txBody>
          <a:bodyPr/>
          <a:lstStyle/>
          <a:p>
            <a:endParaRPr lang="ar-EG"/>
          </a:p>
        </p:txBody>
      </p:sp>
      <p:sp>
        <p:nvSpPr>
          <p:cNvPr id="6" name="عنصر نائب لرقم الشريحة 5"/>
          <p:cNvSpPr>
            <a:spLocks noGrp="1"/>
          </p:cNvSpPr>
          <p:nvPr>
            <p:ph type="sldNum" sz="quarter" idx="12"/>
          </p:nvPr>
        </p:nvSpPr>
        <p:spPr/>
        <p:txBody>
          <a:bodyPr/>
          <a:lstStyle/>
          <a:p>
            <a:fld id="{F41F7189-4752-419E-A597-2E24EBE16DF7}" type="slidenum">
              <a:rPr lang="ar-EG" smtClean="0"/>
              <a:pPr/>
              <a:t>‹#›</a:t>
            </a:fld>
            <a:endParaRPr lang="ar-EG"/>
          </a:p>
        </p:txBody>
      </p:sp>
    </p:spTree>
    <p:extLst>
      <p:ext uri="{BB962C8B-B14F-4D97-AF65-F5344CB8AC3E}">
        <p14:creationId xmlns:p14="http://schemas.microsoft.com/office/powerpoint/2010/main" val="24196761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bg>
      <p:bgRef idx="1002">
        <a:schemeClr val="bg2"/>
      </p:bgRef>
    </p:bg>
    <p:spTree>
      <p:nvGrpSpPr>
        <p:cNvPr id="1" name=""/>
        <p:cNvGrpSpPr/>
        <p:nvPr/>
      </p:nvGrpSpPr>
      <p:grpSpPr>
        <a:xfrm>
          <a:off x="0" y="0"/>
          <a:ext cx="0" cy="0"/>
          <a:chOff x="0" y="0"/>
          <a:chExt cx="0" cy="0"/>
        </a:xfrm>
      </p:grpSpPr>
      <p:sp>
        <p:nvSpPr>
          <p:cNvPr id="2" name="عنوان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42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ar-SA"/>
              <a:t>انقر لتحرير نمط العنوان الرئيسي</a:t>
            </a:r>
            <a:endParaRPr kumimoji="0" lang="en-US"/>
          </a:p>
        </p:txBody>
      </p:sp>
      <p:sp>
        <p:nvSpPr>
          <p:cNvPr id="3" name="عنصر نائب للنص 2"/>
          <p:cNvSpPr>
            <a:spLocks noGrp="1"/>
          </p:cNvSpPr>
          <p:nvPr>
            <p:ph type="body" idx="1"/>
          </p:nvPr>
        </p:nvSpPr>
        <p:spPr>
          <a:xfrm>
            <a:off x="530352" y="2704664"/>
            <a:ext cx="7772400" cy="1509712"/>
          </a:xfrm>
        </p:spPr>
        <p:txBody>
          <a:bodyPr lIns="45720" rIns="45720" anchor="t"/>
          <a:lstStyle>
            <a:lvl1pPr marL="0" indent="0">
              <a:buNone/>
              <a:defRPr sz="1650">
                <a:solidFill>
                  <a:schemeClr val="tx1"/>
                </a:solidFill>
              </a:defRPr>
            </a:lvl1pPr>
            <a:lvl2pPr>
              <a:buNone/>
              <a:defRPr sz="1350">
                <a:solidFill>
                  <a:schemeClr val="tx1">
                    <a:tint val="75000"/>
                  </a:schemeClr>
                </a:solidFill>
              </a:defRPr>
            </a:lvl2pPr>
            <a:lvl3pPr>
              <a:buNone/>
              <a:defRPr sz="1200">
                <a:solidFill>
                  <a:schemeClr val="tx1">
                    <a:tint val="75000"/>
                  </a:schemeClr>
                </a:solidFill>
              </a:defRPr>
            </a:lvl3pPr>
            <a:lvl4pPr>
              <a:buNone/>
              <a:defRPr sz="1050">
                <a:solidFill>
                  <a:schemeClr val="tx1">
                    <a:tint val="75000"/>
                  </a:schemeClr>
                </a:solidFill>
              </a:defRPr>
            </a:lvl4pPr>
            <a:lvl5pPr>
              <a:buNone/>
              <a:defRPr sz="1050">
                <a:solidFill>
                  <a:schemeClr val="tx1">
                    <a:tint val="75000"/>
                  </a:schemeClr>
                </a:solidFill>
              </a:defRPr>
            </a:lvl5pPr>
          </a:lstStyle>
          <a:p>
            <a:pPr lvl="0" eaLnBrk="1" latinLnBrk="0" hangingPunct="1"/>
            <a:r>
              <a:rPr kumimoji="0" lang="ar-SA"/>
              <a:t>انقر لتحرير أنماط النص الرئيسي</a:t>
            </a:r>
          </a:p>
        </p:txBody>
      </p:sp>
      <p:sp>
        <p:nvSpPr>
          <p:cNvPr id="4" name="عنصر نائب للتاريخ 3"/>
          <p:cNvSpPr>
            <a:spLocks noGrp="1"/>
          </p:cNvSpPr>
          <p:nvPr>
            <p:ph type="dt" sz="half" idx="10"/>
          </p:nvPr>
        </p:nvSpPr>
        <p:spPr/>
        <p:txBody>
          <a:bodyPr/>
          <a:lstStyle/>
          <a:p>
            <a:fld id="{250FA4D5-6B27-465F-96EC-C488A14B3741}" type="datetimeFigureOut">
              <a:rPr lang="ar-EG" smtClean="0"/>
              <a:pPr/>
              <a:t>04/02/1445</a:t>
            </a:fld>
            <a:endParaRPr lang="ar-EG"/>
          </a:p>
        </p:txBody>
      </p:sp>
      <p:sp>
        <p:nvSpPr>
          <p:cNvPr id="5" name="عنصر نائب للتذييل 4"/>
          <p:cNvSpPr>
            <a:spLocks noGrp="1"/>
          </p:cNvSpPr>
          <p:nvPr>
            <p:ph type="ftr" sz="quarter" idx="11"/>
          </p:nvPr>
        </p:nvSpPr>
        <p:spPr/>
        <p:txBody>
          <a:bodyPr/>
          <a:lstStyle/>
          <a:p>
            <a:endParaRPr lang="ar-EG"/>
          </a:p>
        </p:txBody>
      </p:sp>
      <p:sp>
        <p:nvSpPr>
          <p:cNvPr id="6" name="عنصر نائب لرقم الشريحة 5"/>
          <p:cNvSpPr>
            <a:spLocks noGrp="1"/>
          </p:cNvSpPr>
          <p:nvPr>
            <p:ph type="sldNum" sz="quarter" idx="12"/>
          </p:nvPr>
        </p:nvSpPr>
        <p:spPr/>
        <p:txBody>
          <a:bodyPr/>
          <a:lstStyle/>
          <a:p>
            <a:fld id="{F41F7189-4752-419E-A597-2E24EBE16DF7}" type="slidenum">
              <a:rPr lang="ar-EG" smtClean="0"/>
              <a:pPr/>
              <a:t>‹#›</a:t>
            </a:fld>
            <a:endParaRPr lang="ar-EG"/>
          </a:p>
        </p:txBody>
      </p:sp>
    </p:spTree>
    <p:extLst>
      <p:ext uri="{BB962C8B-B14F-4D97-AF65-F5344CB8AC3E}">
        <p14:creationId xmlns:p14="http://schemas.microsoft.com/office/powerpoint/2010/main" val="434743670"/>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704088"/>
            <a:ext cx="8229600" cy="1143000"/>
          </a:xfrm>
        </p:spPr>
        <p:txBody>
          <a:bodyPr/>
          <a:lstStyle/>
          <a:p>
            <a:r>
              <a:rPr kumimoji="0" lang="ar-SA"/>
              <a:t>انقر لتحرير نمط العنوان الرئيسي</a:t>
            </a:r>
            <a:endParaRPr kumimoji="0" lang="en-US"/>
          </a:p>
        </p:txBody>
      </p:sp>
      <p:sp>
        <p:nvSpPr>
          <p:cNvPr id="3" name="عنصر نائب للمحتوى 2"/>
          <p:cNvSpPr>
            <a:spLocks noGrp="1"/>
          </p:cNvSpPr>
          <p:nvPr>
            <p:ph sz="half" idx="1"/>
          </p:nvPr>
        </p:nvSpPr>
        <p:spPr>
          <a:xfrm>
            <a:off x="457200" y="1920085"/>
            <a:ext cx="4038600" cy="4434840"/>
          </a:xfrm>
        </p:spPr>
        <p:txBody>
          <a:bodyPr/>
          <a:lstStyle>
            <a:lvl1pPr>
              <a:defRPr sz="1950"/>
            </a:lvl1pPr>
            <a:lvl2pPr>
              <a:defRPr sz="1800"/>
            </a:lvl2pPr>
            <a:lvl3pPr>
              <a:defRPr sz="1500"/>
            </a:lvl3pPr>
            <a:lvl4pPr>
              <a:defRPr sz="1350"/>
            </a:lvl4pPr>
            <a:lvl5pPr>
              <a:defRPr sz="1350"/>
            </a:lvl5pPr>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4" name="عنصر نائب للمحتوى 3"/>
          <p:cNvSpPr>
            <a:spLocks noGrp="1"/>
          </p:cNvSpPr>
          <p:nvPr>
            <p:ph sz="half" idx="2"/>
          </p:nvPr>
        </p:nvSpPr>
        <p:spPr>
          <a:xfrm>
            <a:off x="4648200" y="1920085"/>
            <a:ext cx="4038600" cy="4434840"/>
          </a:xfrm>
        </p:spPr>
        <p:txBody>
          <a:bodyPr/>
          <a:lstStyle>
            <a:lvl1pPr>
              <a:defRPr sz="1950"/>
            </a:lvl1pPr>
            <a:lvl2pPr>
              <a:defRPr sz="1800"/>
            </a:lvl2pPr>
            <a:lvl3pPr>
              <a:defRPr sz="1500"/>
            </a:lvl3pPr>
            <a:lvl4pPr>
              <a:defRPr sz="1350"/>
            </a:lvl4pPr>
            <a:lvl5pPr>
              <a:defRPr sz="1350"/>
            </a:lvl5pPr>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5" name="عنصر نائب للتاريخ 4"/>
          <p:cNvSpPr>
            <a:spLocks noGrp="1"/>
          </p:cNvSpPr>
          <p:nvPr>
            <p:ph type="dt" sz="half" idx="10"/>
          </p:nvPr>
        </p:nvSpPr>
        <p:spPr/>
        <p:txBody>
          <a:bodyPr/>
          <a:lstStyle/>
          <a:p>
            <a:fld id="{250FA4D5-6B27-465F-96EC-C488A14B3741}" type="datetimeFigureOut">
              <a:rPr lang="ar-EG" smtClean="0"/>
              <a:pPr/>
              <a:t>04/02/1445</a:t>
            </a:fld>
            <a:endParaRPr lang="ar-EG"/>
          </a:p>
        </p:txBody>
      </p:sp>
      <p:sp>
        <p:nvSpPr>
          <p:cNvPr id="6" name="عنصر نائب للتذييل 5"/>
          <p:cNvSpPr>
            <a:spLocks noGrp="1"/>
          </p:cNvSpPr>
          <p:nvPr>
            <p:ph type="ftr" sz="quarter" idx="11"/>
          </p:nvPr>
        </p:nvSpPr>
        <p:spPr/>
        <p:txBody>
          <a:bodyPr/>
          <a:lstStyle/>
          <a:p>
            <a:endParaRPr lang="ar-EG"/>
          </a:p>
        </p:txBody>
      </p:sp>
      <p:sp>
        <p:nvSpPr>
          <p:cNvPr id="7" name="عنصر نائب لرقم الشريحة 6"/>
          <p:cNvSpPr>
            <a:spLocks noGrp="1"/>
          </p:cNvSpPr>
          <p:nvPr>
            <p:ph type="sldNum" sz="quarter" idx="12"/>
          </p:nvPr>
        </p:nvSpPr>
        <p:spPr/>
        <p:txBody>
          <a:bodyPr/>
          <a:lstStyle/>
          <a:p>
            <a:fld id="{F41F7189-4752-419E-A597-2E24EBE16DF7}" type="slidenum">
              <a:rPr lang="ar-EG" smtClean="0"/>
              <a:pPr/>
              <a:t>‹#›</a:t>
            </a:fld>
            <a:endParaRPr lang="ar-EG"/>
          </a:p>
        </p:txBody>
      </p:sp>
    </p:spTree>
    <p:extLst>
      <p:ext uri="{BB962C8B-B14F-4D97-AF65-F5344CB8AC3E}">
        <p14:creationId xmlns:p14="http://schemas.microsoft.com/office/powerpoint/2010/main" val="29227890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704088"/>
            <a:ext cx="8229600" cy="1143000"/>
          </a:xfrm>
        </p:spPr>
        <p:txBody>
          <a:bodyPr tIns="45720" anchor="b"/>
          <a:lstStyle>
            <a:lvl1pPr>
              <a:defRPr/>
            </a:lvl1pPr>
          </a:lstStyle>
          <a:p>
            <a:r>
              <a:rPr kumimoji="0" lang="ar-SA"/>
              <a:t>انقر لتحرير نمط العنوان الرئيسي</a:t>
            </a:r>
            <a:endParaRPr kumimoji="0" lang="en-US"/>
          </a:p>
        </p:txBody>
      </p:sp>
      <p:sp>
        <p:nvSpPr>
          <p:cNvPr id="3" name="عنصر نائب للنص 2"/>
          <p:cNvSpPr>
            <a:spLocks noGrp="1"/>
          </p:cNvSpPr>
          <p:nvPr>
            <p:ph type="body" idx="1"/>
          </p:nvPr>
        </p:nvSpPr>
        <p:spPr>
          <a:xfrm>
            <a:off x="457200" y="1855248"/>
            <a:ext cx="4040188" cy="659352"/>
          </a:xfrm>
        </p:spPr>
        <p:txBody>
          <a:bodyPr lIns="45720" tIns="0" rIns="45720" bIns="0" anchor="ctr">
            <a:noAutofit/>
          </a:bodyPr>
          <a:lstStyle>
            <a:lvl1pPr marL="0" indent="0">
              <a:buNone/>
              <a:defRPr sz="1800" b="1" cap="none" baseline="0">
                <a:solidFill>
                  <a:schemeClr val="tx2"/>
                </a:solidFill>
                <a:effectLst/>
              </a:defRPr>
            </a:lvl1pPr>
            <a:lvl2pPr>
              <a:buNone/>
              <a:defRPr sz="1500" b="1"/>
            </a:lvl2pPr>
            <a:lvl3pPr>
              <a:buNone/>
              <a:defRPr sz="1350" b="1"/>
            </a:lvl3pPr>
            <a:lvl4pPr>
              <a:buNone/>
              <a:defRPr sz="1200" b="1"/>
            </a:lvl4pPr>
            <a:lvl5pPr>
              <a:buNone/>
              <a:defRPr sz="1200" b="1"/>
            </a:lvl5pPr>
          </a:lstStyle>
          <a:p>
            <a:pPr lvl="0" eaLnBrk="1" latinLnBrk="0" hangingPunct="1"/>
            <a:r>
              <a:rPr kumimoji="0" lang="ar-SA"/>
              <a:t>انقر لتحرير أنماط النص الرئيسي</a:t>
            </a:r>
          </a:p>
        </p:txBody>
      </p:sp>
      <p:sp>
        <p:nvSpPr>
          <p:cNvPr id="4" name="عنصر نائب للنص 3"/>
          <p:cNvSpPr>
            <a:spLocks noGrp="1"/>
          </p:cNvSpPr>
          <p:nvPr>
            <p:ph type="body" sz="half" idx="3"/>
          </p:nvPr>
        </p:nvSpPr>
        <p:spPr>
          <a:xfrm>
            <a:off x="4645026" y="1859759"/>
            <a:ext cx="4041775" cy="654843"/>
          </a:xfrm>
        </p:spPr>
        <p:txBody>
          <a:bodyPr lIns="45720" tIns="0" rIns="45720" bIns="0" anchor="ctr"/>
          <a:lstStyle>
            <a:lvl1pPr marL="0" indent="0">
              <a:buNone/>
              <a:defRPr sz="1800" b="1" cap="none" baseline="0">
                <a:solidFill>
                  <a:schemeClr val="tx2"/>
                </a:solidFill>
                <a:effectLst/>
              </a:defRPr>
            </a:lvl1pPr>
            <a:lvl2pPr>
              <a:buNone/>
              <a:defRPr sz="1500" b="1"/>
            </a:lvl2pPr>
            <a:lvl3pPr>
              <a:buNone/>
              <a:defRPr sz="1350" b="1"/>
            </a:lvl3pPr>
            <a:lvl4pPr>
              <a:buNone/>
              <a:defRPr sz="1200" b="1"/>
            </a:lvl4pPr>
            <a:lvl5pPr>
              <a:buNone/>
              <a:defRPr sz="1200" b="1"/>
            </a:lvl5pPr>
          </a:lstStyle>
          <a:p>
            <a:pPr lvl="0" eaLnBrk="1" latinLnBrk="0" hangingPunct="1"/>
            <a:r>
              <a:rPr kumimoji="0" lang="ar-SA"/>
              <a:t>انقر لتحرير أنماط النص الرئيسي</a:t>
            </a:r>
          </a:p>
        </p:txBody>
      </p:sp>
      <p:sp>
        <p:nvSpPr>
          <p:cNvPr id="5" name="عنصر نائب للمحتوى 4"/>
          <p:cNvSpPr>
            <a:spLocks noGrp="1"/>
          </p:cNvSpPr>
          <p:nvPr>
            <p:ph sz="quarter" idx="2"/>
          </p:nvPr>
        </p:nvSpPr>
        <p:spPr>
          <a:xfrm>
            <a:off x="457200" y="2514600"/>
            <a:ext cx="4040188" cy="3845720"/>
          </a:xfrm>
        </p:spPr>
        <p:txBody>
          <a:bodyPr tIns="0"/>
          <a:lstStyle>
            <a:lvl1pPr>
              <a:defRPr sz="1650"/>
            </a:lvl1pPr>
            <a:lvl2pPr>
              <a:defRPr sz="1500"/>
            </a:lvl2pPr>
            <a:lvl3pPr>
              <a:defRPr sz="1350"/>
            </a:lvl3pPr>
            <a:lvl4pPr>
              <a:defRPr sz="1200"/>
            </a:lvl4pPr>
            <a:lvl5pPr>
              <a:defRPr sz="1200"/>
            </a:lvl5pPr>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6" name="عنصر نائب للمحتوى 5"/>
          <p:cNvSpPr>
            <a:spLocks noGrp="1"/>
          </p:cNvSpPr>
          <p:nvPr>
            <p:ph sz="quarter" idx="4"/>
          </p:nvPr>
        </p:nvSpPr>
        <p:spPr>
          <a:xfrm>
            <a:off x="4645026" y="2514600"/>
            <a:ext cx="4041775" cy="3845720"/>
          </a:xfrm>
        </p:spPr>
        <p:txBody>
          <a:bodyPr tIns="0"/>
          <a:lstStyle>
            <a:lvl1pPr>
              <a:defRPr sz="1650"/>
            </a:lvl1pPr>
            <a:lvl2pPr>
              <a:defRPr sz="1500"/>
            </a:lvl2pPr>
            <a:lvl3pPr>
              <a:defRPr sz="1350"/>
            </a:lvl3pPr>
            <a:lvl4pPr>
              <a:defRPr sz="1200"/>
            </a:lvl4pPr>
            <a:lvl5pPr>
              <a:defRPr sz="1200"/>
            </a:lvl5pPr>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7" name="عنصر نائب للتاريخ 6"/>
          <p:cNvSpPr>
            <a:spLocks noGrp="1"/>
          </p:cNvSpPr>
          <p:nvPr>
            <p:ph type="dt" sz="half" idx="10"/>
          </p:nvPr>
        </p:nvSpPr>
        <p:spPr/>
        <p:txBody>
          <a:bodyPr/>
          <a:lstStyle/>
          <a:p>
            <a:fld id="{250FA4D5-6B27-465F-96EC-C488A14B3741}" type="datetimeFigureOut">
              <a:rPr lang="ar-EG" smtClean="0"/>
              <a:pPr/>
              <a:t>04/02/1445</a:t>
            </a:fld>
            <a:endParaRPr lang="ar-EG"/>
          </a:p>
        </p:txBody>
      </p:sp>
      <p:sp>
        <p:nvSpPr>
          <p:cNvPr id="8" name="عنصر نائب للتذييل 7"/>
          <p:cNvSpPr>
            <a:spLocks noGrp="1"/>
          </p:cNvSpPr>
          <p:nvPr>
            <p:ph type="ftr" sz="quarter" idx="11"/>
          </p:nvPr>
        </p:nvSpPr>
        <p:spPr/>
        <p:txBody>
          <a:bodyPr/>
          <a:lstStyle/>
          <a:p>
            <a:endParaRPr lang="ar-EG"/>
          </a:p>
        </p:txBody>
      </p:sp>
      <p:sp>
        <p:nvSpPr>
          <p:cNvPr id="9" name="عنصر نائب لرقم الشريحة 8"/>
          <p:cNvSpPr>
            <a:spLocks noGrp="1"/>
          </p:cNvSpPr>
          <p:nvPr>
            <p:ph type="sldNum" sz="quarter" idx="12"/>
          </p:nvPr>
        </p:nvSpPr>
        <p:spPr/>
        <p:txBody>
          <a:bodyPr/>
          <a:lstStyle/>
          <a:p>
            <a:fld id="{F41F7189-4752-419E-A597-2E24EBE16DF7}" type="slidenum">
              <a:rPr lang="ar-EG" smtClean="0"/>
              <a:pPr/>
              <a:t>‹#›</a:t>
            </a:fld>
            <a:endParaRPr lang="ar-EG"/>
          </a:p>
        </p:txBody>
      </p:sp>
    </p:spTree>
    <p:extLst>
      <p:ext uri="{BB962C8B-B14F-4D97-AF65-F5344CB8AC3E}">
        <p14:creationId xmlns:p14="http://schemas.microsoft.com/office/powerpoint/2010/main" val="8466898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3750" b="0">
                <a:ln>
                  <a:noFill/>
                </a:ln>
                <a:solidFill>
                  <a:schemeClr val="tx2"/>
                </a:solidFill>
                <a:effectLst/>
                <a:latin typeface="+mj-lt"/>
                <a:ea typeface="+mj-ea"/>
                <a:cs typeface="+mj-cs"/>
              </a:defRPr>
            </a:lvl1pPr>
          </a:lstStyle>
          <a:p>
            <a:r>
              <a:rPr kumimoji="0" lang="ar-SA"/>
              <a:t>انقر لتحرير نمط العنوان الرئيسي</a:t>
            </a:r>
            <a:endParaRPr kumimoji="0" lang="en-US"/>
          </a:p>
        </p:txBody>
      </p:sp>
      <p:sp>
        <p:nvSpPr>
          <p:cNvPr id="3" name="عنصر نائب للتاريخ 2"/>
          <p:cNvSpPr>
            <a:spLocks noGrp="1"/>
          </p:cNvSpPr>
          <p:nvPr>
            <p:ph type="dt" sz="half" idx="10"/>
          </p:nvPr>
        </p:nvSpPr>
        <p:spPr/>
        <p:txBody>
          <a:bodyPr/>
          <a:lstStyle/>
          <a:p>
            <a:fld id="{250FA4D5-6B27-465F-96EC-C488A14B3741}" type="datetimeFigureOut">
              <a:rPr lang="ar-EG" smtClean="0"/>
              <a:pPr/>
              <a:t>04/02/1445</a:t>
            </a:fld>
            <a:endParaRPr lang="ar-EG"/>
          </a:p>
        </p:txBody>
      </p:sp>
      <p:sp>
        <p:nvSpPr>
          <p:cNvPr id="4" name="عنصر نائب للتذييل 3"/>
          <p:cNvSpPr>
            <a:spLocks noGrp="1"/>
          </p:cNvSpPr>
          <p:nvPr>
            <p:ph type="ftr" sz="quarter" idx="11"/>
          </p:nvPr>
        </p:nvSpPr>
        <p:spPr/>
        <p:txBody>
          <a:bodyPr/>
          <a:lstStyle/>
          <a:p>
            <a:endParaRPr lang="ar-EG"/>
          </a:p>
        </p:txBody>
      </p:sp>
      <p:sp>
        <p:nvSpPr>
          <p:cNvPr id="5" name="عنصر نائب لرقم الشريحة 4"/>
          <p:cNvSpPr>
            <a:spLocks noGrp="1"/>
          </p:cNvSpPr>
          <p:nvPr>
            <p:ph type="sldNum" sz="quarter" idx="12"/>
          </p:nvPr>
        </p:nvSpPr>
        <p:spPr/>
        <p:txBody>
          <a:bodyPr/>
          <a:lstStyle/>
          <a:p>
            <a:fld id="{F41F7189-4752-419E-A597-2E24EBE16DF7}" type="slidenum">
              <a:rPr lang="ar-EG" smtClean="0"/>
              <a:pPr/>
              <a:t>‹#›</a:t>
            </a:fld>
            <a:endParaRPr lang="ar-EG"/>
          </a:p>
        </p:txBody>
      </p:sp>
    </p:spTree>
    <p:extLst>
      <p:ext uri="{BB962C8B-B14F-4D97-AF65-F5344CB8AC3E}">
        <p14:creationId xmlns:p14="http://schemas.microsoft.com/office/powerpoint/2010/main" val="25944321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250FA4D5-6B27-465F-96EC-C488A14B3741}" type="datetimeFigureOut">
              <a:rPr lang="ar-EG" smtClean="0"/>
              <a:pPr/>
              <a:t>04/02/1445</a:t>
            </a:fld>
            <a:endParaRPr lang="ar-EG"/>
          </a:p>
        </p:txBody>
      </p:sp>
      <p:sp>
        <p:nvSpPr>
          <p:cNvPr id="3" name="عنصر نائب للتذييل 2"/>
          <p:cNvSpPr>
            <a:spLocks noGrp="1"/>
          </p:cNvSpPr>
          <p:nvPr>
            <p:ph type="ftr" sz="quarter" idx="11"/>
          </p:nvPr>
        </p:nvSpPr>
        <p:spPr/>
        <p:txBody>
          <a:bodyPr/>
          <a:lstStyle/>
          <a:p>
            <a:endParaRPr lang="ar-EG"/>
          </a:p>
        </p:txBody>
      </p:sp>
      <p:sp>
        <p:nvSpPr>
          <p:cNvPr id="4" name="عنصر نائب لرقم الشريحة 3"/>
          <p:cNvSpPr>
            <a:spLocks noGrp="1"/>
          </p:cNvSpPr>
          <p:nvPr>
            <p:ph type="sldNum" sz="quarter" idx="12"/>
          </p:nvPr>
        </p:nvSpPr>
        <p:spPr/>
        <p:txBody>
          <a:bodyPr/>
          <a:lstStyle/>
          <a:p>
            <a:fld id="{F41F7189-4752-419E-A597-2E24EBE16DF7}" type="slidenum">
              <a:rPr lang="ar-EG" smtClean="0"/>
              <a:pPr/>
              <a:t>‹#›</a:t>
            </a:fld>
            <a:endParaRPr lang="ar-EG"/>
          </a:p>
        </p:txBody>
      </p:sp>
    </p:spTree>
    <p:extLst>
      <p:ext uri="{BB962C8B-B14F-4D97-AF65-F5344CB8AC3E}">
        <p14:creationId xmlns:p14="http://schemas.microsoft.com/office/powerpoint/2010/main" val="31184072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685800" y="514352"/>
            <a:ext cx="2743200" cy="1162050"/>
          </a:xfrm>
        </p:spPr>
        <p:txBody>
          <a:bodyPr lIns="0" anchor="b">
            <a:noAutofit/>
          </a:bodyPr>
          <a:lstStyle>
            <a:lvl1pPr algn="l" rtl="0">
              <a:spcBef>
                <a:spcPct val="0"/>
              </a:spcBef>
              <a:buNone/>
              <a:defRPr sz="1950" b="0">
                <a:ln>
                  <a:noFill/>
                </a:ln>
                <a:solidFill>
                  <a:schemeClr val="tx2"/>
                </a:solidFill>
                <a:effectLst/>
                <a:latin typeface="+mj-lt"/>
                <a:ea typeface="+mj-ea"/>
                <a:cs typeface="+mj-cs"/>
              </a:defRPr>
            </a:lvl1pPr>
          </a:lstStyle>
          <a:p>
            <a:r>
              <a:rPr kumimoji="0" lang="ar-SA"/>
              <a:t>انقر لتحرير نمط العنوان الرئيسي</a:t>
            </a:r>
            <a:endParaRPr kumimoji="0" lang="en-US"/>
          </a:p>
        </p:txBody>
      </p:sp>
      <p:sp>
        <p:nvSpPr>
          <p:cNvPr id="3" name="عنصر نائب للنص 2"/>
          <p:cNvSpPr>
            <a:spLocks noGrp="1"/>
          </p:cNvSpPr>
          <p:nvPr>
            <p:ph type="body" idx="2"/>
          </p:nvPr>
        </p:nvSpPr>
        <p:spPr>
          <a:xfrm>
            <a:off x="685800" y="1676400"/>
            <a:ext cx="2743200" cy="4572000"/>
          </a:xfrm>
        </p:spPr>
        <p:txBody>
          <a:bodyPr lIns="18288" rIns="18288"/>
          <a:lstStyle>
            <a:lvl1pPr marL="0" indent="0" algn="l">
              <a:buNone/>
              <a:defRPr sz="1050"/>
            </a:lvl1pPr>
            <a:lvl2pPr indent="0" algn="l">
              <a:buNone/>
              <a:defRPr sz="900"/>
            </a:lvl2pPr>
            <a:lvl3pPr indent="0" algn="l">
              <a:buNone/>
              <a:defRPr sz="750"/>
            </a:lvl3pPr>
            <a:lvl4pPr indent="0" algn="l">
              <a:buNone/>
              <a:defRPr sz="675"/>
            </a:lvl4pPr>
            <a:lvl5pPr indent="0" algn="l">
              <a:buNone/>
              <a:defRPr sz="675"/>
            </a:lvl5pPr>
          </a:lstStyle>
          <a:p>
            <a:pPr lvl="0" eaLnBrk="1" latinLnBrk="0" hangingPunct="1"/>
            <a:r>
              <a:rPr kumimoji="0" lang="ar-SA"/>
              <a:t>انقر لتحرير أنماط النص الرئيسي</a:t>
            </a:r>
          </a:p>
        </p:txBody>
      </p:sp>
      <p:sp>
        <p:nvSpPr>
          <p:cNvPr id="4" name="عنصر نائب للمحتوى 3"/>
          <p:cNvSpPr>
            <a:spLocks noGrp="1"/>
          </p:cNvSpPr>
          <p:nvPr>
            <p:ph sz="half" idx="1"/>
          </p:nvPr>
        </p:nvSpPr>
        <p:spPr>
          <a:xfrm>
            <a:off x="3575050" y="1676400"/>
            <a:ext cx="5111750" cy="4572000"/>
          </a:xfrm>
        </p:spPr>
        <p:txBody>
          <a:bodyPr tIns="0"/>
          <a:lstStyle>
            <a:lvl1pPr>
              <a:defRPr sz="2100"/>
            </a:lvl1pPr>
            <a:lvl2pPr>
              <a:defRPr sz="1950"/>
            </a:lvl2pPr>
            <a:lvl3pPr>
              <a:defRPr sz="1800"/>
            </a:lvl3pPr>
            <a:lvl4pPr>
              <a:defRPr sz="1500"/>
            </a:lvl4pPr>
            <a:lvl5pPr>
              <a:defRPr sz="1350"/>
            </a:lvl5pPr>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5" name="عنصر نائب للتاريخ 4"/>
          <p:cNvSpPr>
            <a:spLocks noGrp="1"/>
          </p:cNvSpPr>
          <p:nvPr>
            <p:ph type="dt" sz="half" idx="10"/>
          </p:nvPr>
        </p:nvSpPr>
        <p:spPr/>
        <p:txBody>
          <a:bodyPr/>
          <a:lstStyle/>
          <a:p>
            <a:fld id="{250FA4D5-6B27-465F-96EC-C488A14B3741}" type="datetimeFigureOut">
              <a:rPr lang="ar-EG" smtClean="0"/>
              <a:pPr/>
              <a:t>04/02/1445</a:t>
            </a:fld>
            <a:endParaRPr lang="ar-EG"/>
          </a:p>
        </p:txBody>
      </p:sp>
      <p:sp>
        <p:nvSpPr>
          <p:cNvPr id="6" name="عنصر نائب للتذييل 5"/>
          <p:cNvSpPr>
            <a:spLocks noGrp="1"/>
          </p:cNvSpPr>
          <p:nvPr>
            <p:ph type="ftr" sz="quarter" idx="11"/>
          </p:nvPr>
        </p:nvSpPr>
        <p:spPr/>
        <p:txBody>
          <a:bodyPr/>
          <a:lstStyle/>
          <a:p>
            <a:endParaRPr lang="ar-EG"/>
          </a:p>
        </p:txBody>
      </p:sp>
      <p:sp>
        <p:nvSpPr>
          <p:cNvPr id="7" name="عنصر نائب لرقم الشريحة 6"/>
          <p:cNvSpPr>
            <a:spLocks noGrp="1"/>
          </p:cNvSpPr>
          <p:nvPr>
            <p:ph type="sldNum" sz="quarter" idx="12"/>
          </p:nvPr>
        </p:nvSpPr>
        <p:spPr/>
        <p:txBody>
          <a:bodyPr/>
          <a:lstStyle/>
          <a:p>
            <a:fld id="{F41F7189-4752-419E-A597-2E24EBE16DF7}" type="slidenum">
              <a:rPr lang="ar-EG" smtClean="0"/>
              <a:pPr/>
              <a:t>‹#›</a:t>
            </a:fld>
            <a:endParaRPr lang="ar-EG"/>
          </a:p>
        </p:txBody>
      </p:sp>
    </p:spTree>
    <p:extLst>
      <p:ext uri="{BB962C8B-B14F-4D97-AF65-F5344CB8AC3E}">
        <p14:creationId xmlns:p14="http://schemas.microsoft.com/office/powerpoint/2010/main" val="29658561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sp>
        <p:nvSpPr>
          <p:cNvPr id="9" name="مستطيل ذو زاوية واحدة مخدوشة ودائرية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350"/>
          </a:p>
        </p:txBody>
      </p:sp>
      <p:sp>
        <p:nvSpPr>
          <p:cNvPr id="12" name="مثلث قائم الزاوية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350"/>
          </a:p>
        </p:txBody>
      </p:sp>
      <p:sp>
        <p:nvSpPr>
          <p:cNvPr id="2" name="عنوان 1"/>
          <p:cNvSpPr>
            <a:spLocks noGrp="1"/>
          </p:cNvSpPr>
          <p:nvPr>
            <p:ph type="title"/>
          </p:nvPr>
        </p:nvSpPr>
        <p:spPr>
          <a:xfrm>
            <a:off x="609600" y="1176998"/>
            <a:ext cx="2212848" cy="1582621"/>
          </a:xfrm>
        </p:spPr>
        <p:txBody>
          <a:bodyPr vert="horz" lIns="45720" tIns="45720" rIns="45720" bIns="45720" anchor="b"/>
          <a:lstStyle>
            <a:lvl1pPr algn="l">
              <a:buNone/>
              <a:defRPr sz="1500" b="1">
                <a:solidFill>
                  <a:schemeClr val="tx2"/>
                </a:solidFill>
              </a:defRPr>
            </a:lvl1pPr>
          </a:lstStyle>
          <a:p>
            <a:r>
              <a:rPr kumimoji="0" lang="ar-SA"/>
              <a:t>انقر لتحرير نمط العنوان الرئيسي</a:t>
            </a:r>
            <a:endParaRPr kumimoji="0" lang="en-US"/>
          </a:p>
        </p:txBody>
      </p:sp>
      <p:sp>
        <p:nvSpPr>
          <p:cNvPr id="4" name="عنصر نائب للنص 3"/>
          <p:cNvSpPr>
            <a:spLocks noGrp="1"/>
          </p:cNvSpPr>
          <p:nvPr>
            <p:ph type="body" sz="half" idx="2"/>
          </p:nvPr>
        </p:nvSpPr>
        <p:spPr>
          <a:xfrm>
            <a:off x="609600" y="2828785"/>
            <a:ext cx="2209800" cy="2179320"/>
          </a:xfrm>
        </p:spPr>
        <p:txBody>
          <a:bodyPr lIns="64008" rIns="45720" bIns="45720" anchor="t"/>
          <a:lstStyle>
            <a:lvl1pPr marL="0" indent="0" algn="l">
              <a:spcBef>
                <a:spcPts val="188"/>
              </a:spcBef>
              <a:buFontTx/>
              <a:buNone/>
              <a:defRPr sz="975"/>
            </a:lvl1pPr>
            <a:lvl2pPr>
              <a:defRPr sz="900"/>
            </a:lvl2pPr>
            <a:lvl3pPr>
              <a:defRPr sz="750"/>
            </a:lvl3pPr>
            <a:lvl4pPr>
              <a:defRPr sz="675"/>
            </a:lvl4pPr>
            <a:lvl5pPr>
              <a:defRPr sz="675"/>
            </a:lvl5pPr>
          </a:lstStyle>
          <a:p>
            <a:pPr lvl="0" eaLnBrk="1" latinLnBrk="0" hangingPunct="1"/>
            <a:r>
              <a:rPr kumimoji="0" lang="ar-SA"/>
              <a:t>انقر لتحرير أنماط النص الرئيسي</a:t>
            </a:r>
          </a:p>
        </p:txBody>
      </p:sp>
      <p:sp>
        <p:nvSpPr>
          <p:cNvPr id="5" name="عنصر نائب للتاريخ 4"/>
          <p:cNvSpPr>
            <a:spLocks noGrp="1"/>
          </p:cNvSpPr>
          <p:nvPr>
            <p:ph type="dt" sz="half" idx="10"/>
          </p:nvPr>
        </p:nvSpPr>
        <p:spPr/>
        <p:txBody>
          <a:bodyPr/>
          <a:lstStyle/>
          <a:p>
            <a:fld id="{250FA4D5-6B27-465F-96EC-C488A14B3741}" type="datetimeFigureOut">
              <a:rPr lang="ar-EG" smtClean="0"/>
              <a:pPr/>
              <a:t>04/02/1445</a:t>
            </a:fld>
            <a:endParaRPr lang="ar-EG"/>
          </a:p>
        </p:txBody>
      </p:sp>
      <p:sp>
        <p:nvSpPr>
          <p:cNvPr id="6" name="عنصر نائب للتذييل 5"/>
          <p:cNvSpPr>
            <a:spLocks noGrp="1"/>
          </p:cNvSpPr>
          <p:nvPr>
            <p:ph type="ftr" sz="quarter" idx="11"/>
          </p:nvPr>
        </p:nvSpPr>
        <p:spPr/>
        <p:txBody>
          <a:bodyPr/>
          <a:lstStyle/>
          <a:p>
            <a:endParaRPr lang="ar-EG"/>
          </a:p>
        </p:txBody>
      </p:sp>
      <p:sp>
        <p:nvSpPr>
          <p:cNvPr id="7" name="عنصر نائب لرقم الشريحة 6"/>
          <p:cNvSpPr>
            <a:spLocks noGrp="1"/>
          </p:cNvSpPr>
          <p:nvPr>
            <p:ph type="sldNum" sz="quarter" idx="12"/>
          </p:nvPr>
        </p:nvSpPr>
        <p:spPr>
          <a:xfrm>
            <a:off x="8077200" y="6356352"/>
            <a:ext cx="609600" cy="365125"/>
          </a:xfrm>
        </p:spPr>
        <p:txBody>
          <a:bodyPr/>
          <a:lstStyle/>
          <a:p>
            <a:fld id="{F41F7189-4752-419E-A597-2E24EBE16DF7}" type="slidenum">
              <a:rPr lang="ar-EG" smtClean="0"/>
              <a:pPr/>
              <a:t>‹#›</a:t>
            </a:fld>
            <a:endParaRPr lang="ar-EG"/>
          </a:p>
        </p:txBody>
      </p:sp>
      <p:sp>
        <p:nvSpPr>
          <p:cNvPr id="3" name="عنصر نائب للصورة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2400"/>
            </a:lvl1pPr>
          </a:lstStyle>
          <a:p>
            <a:r>
              <a:rPr kumimoji="0" lang="ar-SA"/>
              <a:t>انقر فوق الرمز لإضافة صورة</a:t>
            </a:r>
            <a:endParaRPr kumimoji="0" lang="en-US" dirty="0"/>
          </a:p>
        </p:txBody>
      </p:sp>
      <p:sp>
        <p:nvSpPr>
          <p:cNvPr id="10" name="شكل حر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68580" tIns="34290" rIns="68580" bIns="34290" anchor="t" compatLnSpc="1"/>
          <a:lstStyle/>
          <a:p>
            <a:pPr marL="0" algn="l" rtl="0" eaLnBrk="1" latinLnBrk="0" hangingPunct="1"/>
            <a:endParaRPr kumimoji="0" lang="en-US" sz="1350">
              <a:solidFill>
                <a:schemeClr val="tx1"/>
              </a:solidFill>
              <a:latin typeface="+mn-lt"/>
              <a:ea typeface="+mn-ea"/>
              <a:cs typeface="+mn-cs"/>
            </a:endParaRPr>
          </a:p>
        </p:txBody>
      </p:sp>
      <p:sp>
        <p:nvSpPr>
          <p:cNvPr id="11" name="شكل حر 10"/>
          <p:cNvSpPr>
            <a:spLocks/>
          </p:cNvSpPr>
          <p:nvPr/>
        </p:nvSpPr>
        <p:spPr bwMode="auto">
          <a:xfrm flipV="1">
            <a:off x="4381500" y="6219827"/>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68580" tIns="34290" rIns="68580" bIns="34290" anchor="t" compatLnSpc="1"/>
          <a:lstStyle/>
          <a:p>
            <a:pPr marL="0" algn="l" rtl="0" eaLnBrk="1" latinLnBrk="0" hangingPunct="1"/>
            <a:endParaRPr kumimoji="0" lang="en-US" sz="1350">
              <a:solidFill>
                <a:schemeClr val="tx1"/>
              </a:solidFill>
              <a:latin typeface="+mn-lt"/>
              <a:ea typeface="+mn-ea"/>
              <a:cs typeface="+mn-cs"/>
            </a:endParaRPr>
          </a:p>
        </p:txBody>
      </p:sp>
    </p:spTree>
    <p:extLst>
      <p:ext uri="{BB962C8B-B14F-4D97-AF65-F5344CB8AC3E}">
        <p14:creationId xmlns:p14="http://schemas.microsoft.com/office/powerpoint/2010/main" val="31194571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شكل حر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68580" tIns="34290" rIns="68580" bIns="34290" anchor="t" compatLnSpc="1"/>
          <a:lstStyle/>
          <a:p>
            <a:pPr marL="0" algn="l" rtl="0" eaLnBrk="1" latinLnBrk="0" hangingPunct="1"/>
            <a:endParaRPr kumimoji="0" lang="en-US" sz="1350">
              <a:solidFill>
                <a:schemeClr val="tx1"/>
              </a:solidFill>
              <a:latin typeface="+mn-lt"/>
              <a:ea typeface="+mn-ea"/>
              <a:cs typeface="+mn-cs"/>
            </a:endParaRPr>
          </a:p>
        </p:txBody>
      </p:sp>
      <p:sp>
        <p:nvSpPr>
          <p:cNvPr id="8" name="شكل حر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68580" tIns="34290" rIns="68580" bIns="34290" anchor="t" compatLnSpc="1"/>
          <a:lstStyle/>
          <a:p>
            <a:pPr marL="0" algn="l" rtl="0" eaLnBrk="1" latinLnBrk="0" hangingPunct="1"/>
            <a:endParaRPr kumimoji="0" lang="en-US" sz="1350">
              <a:solidFill>
                <a:schemeClr val="tx1"/>
              </a:solidFill>
              <a:latin typeface="+mn-lt"/>
              <a:ea typeface="+mn-ea"/>
              <a:cs typeface="+mn-cs"/>
            </a:endParaRPr>
          </a:p>
        </p:txBody>
      </p:sp>
      <p:sp>
        <p:nvSpPr>
          <p:cNvPr id="9" name="عنصر نائب للعنوان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ar-SA"/>
              <a:t>انقر لتحرير نمط العنوان الرئيسي</a:t>
            </a:r>
            <a:endParaRPr kumimoji="0" lang="en-US"/>
          </a:p>
        </p:txBody>
      </p:sp>
      <p:sp>
        <p:nvSpPr>
          <p:cNvPr id="30" name="عنصر نائب للنص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ar-SA"/>
              <a:t>انقر لتحرير أنماط النص الرئيسي</a:t>
            </a:r>
          </a:p>
          <a:p>
            <a:pPr lvl="1" eaLnBrk="1" latinLnBrk="0" hangingPunct="1"/>
            <a:r>
              <a:rPr kumimoji="0" lang="ar-SA"/>
              <a:t>المستوى الثاني</a:t>
            </a:r>
          </a:p>
          <a:p>
            <a:pPr lvl="2" eaLnBrk="1" latinLnBrk="0" hangingPunct="1"/>
            <a:r>
              <a:rPr kumimoji="0" lang="ar-SA"/>
              <a:t>المستوى الثالث</a:t>
            </a:r>
          </a:p>
          <a:p>
            <a:pPr lvl="3" eaLnBrk="1" latinLnBrk="0" hangingPunct="1"/>
            <a:r>
              <a:rPr kumimoji="0" lang="ar-SA"/>
              <a:t>المستوى الرابع</a:t>
            </a:r>
          </a:p>
          <a:p>
            <a:pPr lvl="4" eaLnBrk="1" latinLnBrk="0" hangingPunct="1"/>
            <a:r>
              <a:rPr kumimoji="0" lang="ar-SA"/>
              <a:t>المستوى الخامس</a:t>
            </a:r>
            <a:endParaRPr kumimoji="0" lang="en-US"/>
          </a:p>
        </p:txBody>
      </p:sp>
      <p:sp>
        <p:nvSpPr>
          <p:cNvPr id="10" name="عنصر نائب للتاريخ 9"/>
          <p:cNvSpPr>
            <a:spLocks noGrp="1"/>
          </p:cNvSpPr>
          <p:nvPr>
            <p:ph type="dt" sz="half" idx="2"/>
          </p:nvPr>
        </p:nvSpPr>
        <p:spPr>
          <a:xfrm>
            <a:off x="457200" y="6356352"/>
            <a:ext cx="2133600" cy="365125"/>
          </a:xfrm>
          <a:prstGeom prst="rect">
            <a:avLst/>
          </a:prstGeom>
        </p:spPr>
        <p:txBody>
          <a:bodyPr vert="horz" lIns="0" tIns="0" rIns="0" bIns="0" anchor="b"/>
          <a:lstStyle>
            <a:lvl1pPr algn="l" eaLnBrk="1" latinLnBrk="0" hangingPunct="1">
              <a:defRPr kumimoji="0" sz="900">
                <a:solidFill>
                  <a:schemeClr val="tx2">
                    <a:shade val="90000"/>
                  </a:schemeClr>
                </a:solidFill>
              </a:defRPr>
            </a:lvl1pPr>
          </a:lstStyle>
          <a:p>
            <a:fld id="{250FA4D5-6B27-465F-96EC-C488A14B3741}" type="datetimeFigureOut">
              <a:rPr lang="ar-EG" smtClean="0"/>
              <a:pPr/>
              <a:t>04/02/1445</a:t>
            </a:fld>
            <a:endParaRPr lang="ar-EG"/>
          </a:p>
        </p:txBody>
      </p:sp>
      <p:sp>
        <p:nvSpPr>
          <p:cNvPr id="22" name="عنصر نائب للتذييل 21"/>
          <p:cNvSpPr>
            <a:spLocks noGrp="1"/>
          </p:cNvSpPr>
          <p:nvPr>
            <p:ph type="ftr" sz="quarter" idx="3"/>
          </p:nvPr>
        </p:nvSpPr>
        <p:spPr>
          <a:xfrm>
            <a:off x="2667000" y="6356352"/>
            <a:ext cx="3352800" cy="365125"/>
          </a:xfrm>
          <a:prstGeom prst="rect">
            <a:avLst/>
          </a:prstGeom>
        </p:spPr>
        <p:txBody>
          <a:bodyPr vert="horz" lIns="0" tIns="0" rIns="0" bIns="0" anchor="b"/>
          <a:lstStyle>
            <a:lvl1pPr algn="l" eaLnBrk="1" latinLnBrk="0" hangingPunct="1">
              <a:defRPr kumimoji="0" sz="900">
                <a:solidFill>
                  <a:schemeClr val="tx2">
                    <a:shade val="90000"/>
                  </a:schemeClr>
                </a:solidFill>
              </a:defRPr>
            </a:lvl1pPr>
          </a:lstStyle>
          <a:p>
            <a:endParaRPr lang="ar-EG"/>
          </a:p>
        </p:txBody>
      </p:sp>
      <p:sp>
        <p:nvSpPr>
          <p:cNvPr id="18" name="عنصر نائب لرقم الشريحة 17"/>
          <p:cNvSpPr>
            <a:spLocks noGrp="1"/>
          </p:cNvSpPr>
          <p:nvPr>
            <p:ph type="sldNum" sz="quarter" idx="4"/>
          </p:nvPr>
        </p:nvSpPr>
        <p:spPr>
          <a:xfrm>
            <a:off x="7924800" y="6356352"/>
            <a:ext cx="762000" cy="365125"/>
          </a:xfrm>
          <a:prstGeom prst="rect">
            <a:avLst/>
          </a:prstGeom>
        </p:spPr>
        <p:txBody>
          <a:bodyPr vert="horz" lIns="0" tIns="0" rIns="0" bIns="0" anchor="b"/>
          <a:lstStyle>
            <a:lvl1pPr algn="r" eaLnBrk="1" latinLnBrk="0" hangingPunct="1">
              <a:defRPr kumimoji="0" sz="900">
                <a:solidFill>
                  <a:schemeClr val="tx2">
                    <a:shade val="90000"/>
                  </a:schemeClr>
                </a:solidFill>
              </a:defRPr>
            </a:lvl1pPr>
          </a:lstStyle>
          <a:p>
            <a:fld id="{F41F7189-4752-419E-A597-2E24EBE16DF7}" type="slidenum">
              <a:rPr lang="ar-EG" smtClean="0"/>
              <a:pPr/>
              <a:t>‹#›</a:t>
            </a:fld>
            <a:endParaRPr lang="ar-EG"/>
          </a:p>
        </p:txBody>
      </p:sp>
      <p:grpSp>
        <p:nvGrpSpPr>
          <p:cNvPr id="2" name="مجموعة 1"/>
          <p:cNvGrpSpPr/>
          <p:nvPr/>
        </p:nvGrpSpPr>
        <p:grpSpPr>
          <a:xfrm>
            <a:off x="-19017" y="202408"/>
            <a:ext cx="9180548" cy="649224"/>
            <a:chOff x="-19045" y="216550"/>
            <a:chExt cx="9180548" cy="649224"/>
          </a:xfrm>
        </p:grpSpPr>
        <p:sp>
          <p:nvSpPr>
            <p:cNvPr id="12" name="شكل حر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sz="1350"/>
            </a:p>
          </p:txBody>
        </p:sp>
        <p:sp>
          <p:nvSpPr>
            <p:cNvPr id="13" name="شكل حر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sz="1350"/>
            </a:p>
          </p:txBody>
        </p:sp>
      </p:grpSp>
    </p:spTree>
    <p:extLst>
      <p:ext uri="{BB962C8B-B14F-4D97-AF65-F5344CB8AC3E}">
        <p14:creationId xmlns:p14="http://schemas.microsoft.com/office/powerpoint/2010/main" val="406914859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1" eaLnBrk="1" latinLnBrk="0" hangingPunct="1">
        <a:spcBef>
          <a:spcPct val="0"/>
        </a:spcBef>
        <a:buNone/>
        <a:defRPr kumimoji="0" sz="3750" b="0" kern="1200">
          <a:ln>
            <a:noFill/>
          </a:ln>
          <a:solidFill>
            <a:schemeClr val="tx2"/>
          </a:solidFill>
          <a:effectLst/>
          <a:latin typeface="+mj-lt"/>
          <a:ea typeface="+mj-ea"/>
          <a:cs typeface="+mj-cs"/>
        </a:defRPr>
      </a:lvl1pPr>
    </p:titleStyle>
    <p:bodyStyle>
      <a:lvl1pPr marL="205740" indent="-205740" algn="r" rtl="1" eaLnBrk="1" latinLnBrk="0" hangingPunct="1">
        <a:spcBef>
          <a:spcPct val="20000"/>
        </a:spcBef>
        <a:buClr>
          <a:schemeClr val="accent3"/>
        </a:buClr>
        <a:buSzPct val="95000"/>
        <a:buFont typeface="Wingdings 2"/>
        <a:buChar char=""/>
        <a:defRPr kumimoji="0" sz="1950" kern="1200">
          <a:solidFill>
            <a:schemeClr val="tx1"/>
          </a:solidFill>
          <a:latin typeface="+mn-lt"/>
          <a:ea typeface="+mn-ea"/>
          <a:cs typeface="+mn-cs"/>
        </a:defRPr>
      </a:lvl1pPr>
      <a:lvl2pPr marL="480060" indent="-185166" algn="r" rtl="1" eaLnBrk="1" latinLnBrk="0" hangingPunct="1">
        <a:spcBef>
          <a:spcPct val="20000"/>
        </a:spcBef>
        <a:buClr>
          <a:schemeClr val="accent1"/>
        </a:buClr>
        <a:buSzPct val="85000"/>
        <a:buFont typeface="Wingdings 2"/>
        <a:buChar char=""/>
        <a:defRPr kumimoji="0" sz="1800" kern="1200">
          <a:solidFill>
            <a:schemeClr val="tx1"/>
          </a:solidFill>
          <a:latin typeface="+mn-lt"/>
          <a:ea typeface="+mn-ea"/>
          <a:cs typeface="+mn-cs"/>
        </a:defRPr>
      </a:lvl2pPr>
      <a:lvl3pPr marL="685800" indent="-185166" algn="r" rtl="1" eaLnBrk="1" latinLnBrk="0" hangingPunct="1">
        <a:spcBef>
          <a:spcPct val="20000"/>
        </a:spcBef>
        <a:buClr>
          <a:schemeClr val="accent2"/>
        </a:buClr>
        <a:buSzPct val="70000"/>
        <a:buFont typeface="Wingdings 2"/>
        <a:buChar char=""/>
        <a:defRPr kumimoji="0" sz="1575" kern="1200">
          <a:solidFill>
            <a:schemeClr val="tx1"/>
          </a:solidFill>
          <a:latin typeface="+mn-lt"/>
          <a:ea typeface="+mn-ea"/>
          <a:cs typeface="+mn-cs"/>
        </a:defRPr>
      </a:lvl3pPr>
      <a:lvl4pPr marL="891540" indent="-157734" algn="r" rtl="1" eaLnBrk="1" latinLnBrk="0" hangingPunct="1">
        <a:spcBef>
          <a:spcPct val="20000"/>
        </a:spcBef>
        <a:buClr>
          <a:schemeClr val="accent3"/>
        </a:buClr>
        <a:buSzPct val="65000"/>
        <a:buFont typeface="Wingdings 2"/>
        <a:buChar char=""/>
        <a:defRPr kumimoji="0" sz="1500" kern="1200">
          <a:solidFill>
            <a:schemeClr val="tx1"/>
          </a:solidFill>
          <a:latin typeface="+mn-lt"/>
          <a:ea typeface="+mn-ea"/>
          <a:cs typeface="+mn-cs"/>
        </a:defRPr>
      </a:lvl4pPr>
      <a:lvl5pPr marL="1097280" indent="-157734" algn="r" rtl="1" eaLnBrk="1" latinLnBrk="0" hangingPunct="1">
        <a:spcBef>
          <a:spcPct val="20000"/>
        </a:spcBef>
        <a:buClr>
          <a:schemeClr val="accent4"/>
        </a:buClr>
        <a:buSzPct val="65000"/>
        <a:buFont typeface="Wingdings 2"/>
        <a:buChar char=""/>
        <a:defRPr kumimoji="0" sz="1500" kern="1200">
          <a:solidFill>
            <a:schemeClr val="tx1"/>
          </a:solidFill>
          <a:latin typeface="+mn-lt"/>
          <a:ea typeface="+mn-ea"/>
          <a:cs typeface="+mn-cs"/>
        </a:defRPr>
      </a:lvl5pPr>
      <a:lvl6pPr marL="1303020" indent="-157734" algn="r" rtl="1" eaLnBrk="1" latinLnBrk="0" hangingPunct="1">
        <a:spcBef>
          <a:spcPct val="20000"/>
        </a:spcBef>
        <a:buClr>
          <a:schemeClr val="accent5"/>
        </a:buClr>
        <a:buSzPct val="80000"/>
        <a:buFont typeface="Wingdings 2"/>
        <a:buChar char=""/>
        <a:defRPr kumimoji="0" sz="1350" kern="1200">
          <a:solidFill>
            <a:schemeClr val="tx1"/>
          </a:solidFill>
          <a:latin typeface="+mn-lt"/>
          <a:ea typeface="+mn-ea"/>
          <a:cs typeface="+mn-cs"/>
        </a:defRPr>
      </a:lvl6pPr>
      <a:lvl7pPr marL="1440180" indent="-137160" algn="r" rtl="1" eaLnBrk="1" latinLnBrk="0" hangingPunct="1">
        <a:spcBef>
          <a:spcPct val="20000"/>
        </a:spcBef>
        <a:buClr>
          <a:schemeClr val="accent6"/>
        </a:buClr>
        <a:buSzPct val="80000"/>
        <a:buFont typeface="Wingdings 2"/>
        <a:buChar char=""/>
        <a:defRPr kumimoji="0" sz="1200" kern="1200" baseline="0">
          <a:solidFill>
            <a:schemeClr val="tx1"/>
          </a:solidFill>
          <a:latin typeface="+mn-lt"/>
          <a:ea typeface="+mn-ea"/>
          <a:cs typeface="+mn-cs"/>
        </a:defRPr>
      </a:lvl7pPr>
      <a:lvl8pPr marL="1645920" indent="-137160" algn="r" rtl="1" eaLnBrk="1" latinLnBrk="0" hangingPunct="1">
        <a:spcBef>
          <a:spcPct val="20000"/>
        </a:spcBef>
        <a:buClr>
          <a:schemeClr val="tx2"/>
        </a:buClr>
        <a:buChar char="•"/>
        <a:defRPr kumimoji="0" sz="1200" kern="1200">
          <a:solidFill>
            <a:schemeClr val="tx1"/>
          </a:solidFill>
          <a:latin typeface="+mn-lt"/>
          <a:ea typeface="+mn-ea"/>
          <a:cs typeface="+mn-cs"/>
        </a:defRPr>
      </a:lvl8pPr>
      <a:lvl9pPr marL="1851660" indent="-137160" algn="r" rtl="1" eaLnBrk="1" latinLnBrk="0" hangingPunct="1">
        <a:spcBef>
          <a:spcPct val="20000"/>
        </a:spcBef>
        <a:buClr>
          <a:schemeClr val="tx2"/>
        </a:buClr>
        <a:buFontTx/>
        <a:buChar char="•"/>
        <a:defRPr kumimoji="0" sz="1050" kern="1200" baseline="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342900" algn="r" rtl="1" eaLnBrk="1" latinLnBrk="0" hangingPunct="1">
        <a:defRPr kumimoji="0" kern="1200">
          <a:solidFill>
            <a:schemeClr val="tx1"/>
          </a:solidFill>
          <a:latin typeface="+mn-lt"/>
          <a:ea typeface="+mn-ea"/>
          <a:cs typeface="+mn-cs"/>
        </a:defRPr>
      </a:lvl2pPr>
      <a:lvl3pPr marL="685800" algn="r" rtl="1" eaLnBrk="1" latinLnBrk="0" hangingPunct="1">
        <a:defRPr kumimoji="0" kern="1200">
          <a:solidFill>
            <a:schemeClr val="tx1"/>
          </a:solidFill>
          <a:latin typeface="+mn-lt"/>
          <a:ea typeface="+mn-ea"/>
          <a:cs typeface="+mn-cs"/>
        </a:defRPr>
      </a:lvl3pPr>
      <a:lvl4pPr marL="1028700" algn="r" rtl="1" eaLnBrk="1" latinLnBrk="0" hangingPunct="1">
        <a:defRPr kumimoji="0" kern="1200">
          <a:solidFill>
            <a:schemeClr val="tx1"/>
          </a:solidFill>
          <a:latin typeface="+mn-lt"/>
          <a:ea typeface="+mn-ea"/>
          <a:cs typeface="+mn-cs"/>
        </a:defRPr>
      </a:lvl4pPr>
      <a:lvl5pPr marL="1371600" algn="r" rtl="1" eaLnBrk="1" latinLnBrk="0" hangingPunct="1">
        <a:defRPr kumimoji="0" kern="1200">
          <a:solidFill>
            <a:schemeClr val="tx1"/>
          </a:solidFill>
          <a:latin typeface="+mn-lt"/>
          <a:ea typeface="+mn-ea"/>
          <a:cs typeface="+mn-cs"/>
        </a:defRPr>
      </a:lvl5pPr>
      <a:lvl6pPr marL="1714500" algn="r" rtl="1" eaLnBrk="1" latinLnBrk="0" hangingPunct="1">
        <a:defRPr kumimoji="0" kern="1200">
          <a:solidFill>
            <a:schemeClr val="tx1"/>
          </a:solidFill>
          <a:latin typeface="+mn-lt"/>
          <a:ea typeface="+mn-ea"/>
          <a:cs typeface="+mn-cs"/>
        </a:defRPr>
      </a:lvl6pPr>
      <a:lvl7pPr marL="2057400" algn="r" rtl="1" eaLnBrk="1" latinLnBrk="0" hangingPunct="1">
        <a:defRPr kumimoji="0" kern="1200">
          <a:solidFill>
            <a:schemeClr val="tx1"/>
          </a:solidFill>
          <a:latin typeface="+mn-lt"/>
          <a:ea typeface="+mn-ea"/>
          <a:cs typeface="+mn-cs"/>
        </a:defRPr>
      </a:lvl7pPr>
      <a:lvl8pPr marL="2400300" algn="r" rtl="1" eaLnBrk="1" latinLnBrk="0" hangingPunct="1">
        <a:defRPr kumimoji="0" kern="1200">
          <a:solidFill>
            <a:schemeClr val="tx1"/>
          </a:solidFill>
          <a:latin typeface="+mn-lt"/>
          <a:ea typeface="+mn-ea"/>
          <a:cs typeface="+mn-cs"/>
        </a:defRPr>
      </a:lvl8pPr>
      <a:lvl9pPr marL="27432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24.jpeg"/></Relationships>
</file>

<file path=ppt/slides/_rels/slide1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jf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487680" y="1095247"/>
            <a:ext cx="8229600" cy="804672"/>
          </a:xfrm>
        </p:spPr>
        <p:txBody>
          <a:bodyPr vert="horz" lIns="0" rIns="0" bIns="0" anchor="b">
            <a:noAutofit/>
          </a:bodyPr>
          <a:lstStyle/>
          <a:p>
            <a:pPr algn="ctr"/>
            <a:r>
              <a:rPr lang="ar-EG" sz="6000" b="1" u="sng" dirty="0" smtClean="0">
                <a:solidFill>
                  <a:srgbClr val="0070C0"/>
                </a:solidFill>
                <a:cs typeface="AF_Aseer" pitchFamily="2" charset="-78"/>
              </a:rPr>
              <a:t>سادساًً:أنشطة مشروع التنوير المجتمعي</a:t>
            </a:r>
            <a:endParaRPr lang="en-US" sz="6000" b="1" u="sng" dirty="0">
              <a:solidFill>
                <a:srgbClr val="0070C0"/>
              </a:solidFill>
              <a:cs typeface="AF_Aseer" pitchFamily="2" charset="-78"/>
            </a:endParaRPr>
          </a:p>
        </p:txBody>
      </p:sp>
      <p:pic>
        <p:nvPicPr>
          <p:cNvPr id="4098" name="Picture 2" descr="E:\مدير الكلية\قطاع البيئة\تقارير البيئة ومدير الكلية2022-2023\تقرير شهر اكتوبر 2022\التنوير المجتمعي\index.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98420" y="1908810"/>
            <a:ext cx="4472940" cy="44729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6202291"/>
      </p:ext>
    </p:extLst>
  </p:cSld>
  <p:clrMapOvr>
    <a:masterClrMapping/>
  </p:clrMapOvr>
  <p:transition>
    <p:circl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60960" y="45720"/>
            <a:ext cx="9022080" cy="3322320"/>
          </a:xfrm>
          <a:prstGeom prst="ellipse">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26720" y="259080"/>
            <a:ext cx="8458200" cy="2954655"/>
          </a:xfrm>
          <a:prstGeom prst="rect">
            <a:avLst/>
          </a:prstGeom>
          <a:noFill/>
        </p:spPr>
        <p:txBody>
          <a:bodyPr wrap="square" rtlCol="0">
            <a:spAutoFit/>
          </a:bodyPr>
          <a:lstStyle/>
          <a:p>
            <a:pPr algn="ctr" rtl="1"/>
            <a:r>
              <a:rPr lang="en-US" sz="1600" b="1" u="sng" dirty="0"/>
              <a:t>  </a:t>
            </a:r>
            <a:r>
              <a:rPr lang="ar-SA" sz="1600" b="1" u="sng" dirty="0"/>
              <a:t>اجتماع منسقي مشروع التنور المجتمعي الرابع </a:t>
            </a:r>
            <a:endParaRPr lang="en-US" sz="1600" b="1" dirty="0"/>
          </a:p>
          <a:p>
            <a:pPr algn="ctr" rtl="1"/>
            <a:r>
              <a:rPr lang="ar-SA" sz="1400" b="1" dirty="0"/>
              <a:t>تحت رعاية الأستاذ الدكتور ياسر مجدي، حتاتة، رئيس جامعة الفيوم، </a:t>
            </a:r>
            <a:endParaRPr lang="en-US" sz="1400" b="1" dirty="0" smtClean="0"/>
          </a:p>
          <a:p>
            <a:pPr algn="ctr" rtl="1"/>
            <a:r>
              <a:rPr lang="ar-SA" sz="1400" b="1" dirty="0" smtClean="0"/>
              <a:t>عُقد </a:t>
            </a:r>
            <a:r>
              <a:rPr lang="ar-SA" sz="1400" b="1" dirty="0"/>
              <a:t>اجتماع منسقي مشروع التنور المجتمعي الدوري الرابع في يوم الأربعاء ١/ ٣</a:t>
            </a:r>
            <a:r>
              <a:rPr lang="en-US" sz="1400" b="1" dirty="0"/>
              <a:t>/ </a:t>
            </a:r>
            <a:r>
              <a:rPr lang="ar-SA" sz="1400" b="1" dirty="0"/>
              <a:t>٢٠٢٣م </a:t>
            </a:r>
            <a:endParaRPr lang="en-US" sz="1400" b="1" dirty="0" smtClean="0"/>
          </a:p>
          <a:p>
            <a:pPr algn="ctr" rtl="1"/>
            <a:r>
              <a:rPr lang="ar-SA" sz="1400" b="1" dirty="0" smtClean="0"/>
              <a:t>برئاسة </a:t>
            </a:r>
            <a:r>
              <a:rPr lang="ar-SA" sz="1400" b="1" dirty="0"/>
              <a:t>أ.د عاصم العيسوي نائب رئيس الجامعة لشؤون خدمة المجتمع وتنمية البيئة، وإشراف أ.د آمال ربيع مدير المشروع</a:t>
            </a:r>
            <a:r>
              <a:rPr lang="en-US" sz="1400" b="1" dirty="0"/>
              <a:t>. </a:t>
            </a:r>
            <a:endParaRPr lang="en-US" sz="1400" b="1" dirty="0" smtClean="0"/>
          </a:p>
          <a:p>
            <a:pPr algn="ctr" rtl="1"/>
            <a:r>
              <a:rPr lang="ar-SA" sz="1400" b="1" dirty="0" smtClean="0"/>
              <a:t>وتمت </a:t>
            </a:r>
            <a:r>
              <a:rPr lang="ar-SA" sz="1400" b="1" dirty="0"/>
              <a:t>مناقشة العديد من الموضوعات منها</a:t>
            </a:r>
            <a:r>
              <a:rPr lang="en-US" sz="1400" b="1" dirty="0"/>
              <a:t>: </a:t>
            </a:r>
            <a:r>
              <a:rPr lang="ar-SA" sz="1400" b="1" dirty="0" smtClean="0"/>
              <a:t>١</a:t>
            </a:r>
            <a:r>
              <a:rPr lang="en-US" sz="1400" b="1" dirty="0"/>
              <a:t>-</a:t>
            </a:r>
            <a:r>
              <a:rPr lang="ar-SA" sz="1400" b="1" dirty="0"/>
              <a:t>تحديد موعد زيارات الدعم الفني للكليات</a:t>
            </a:r>
            <a:r>
              <a:rPr lang="en-US" sz="1400" b="1" dirty="0"/>
              <a:t>.</a:t>
            </a:r>
          </a:p>
          <a:p>
            <a:pPr algn="ctr" rtl="1"/>
            <a:r>
              <a:rPr lang="ar-SA" sz="1400" b="1" dirty="0"/>
              <a:t>٢</a:t>
            </a:r>
            <a:r>
              <a:rPr lang="en-US" sz="1400" b="1" dirty="0"/>
              <a:t>- </a:t>
            </a:r>
            <a:r>
              <a:rPr lang="ar-SA" sz="1400" b="1" dirty="0" smtClean="0"/>
              <a:t>التدروالدورات يبية </a:t>
            </a:r>
            <a:r>
              <a:rPr lang="ar-SA" sz="1400" b="1" dirty="0"/>
              <a:t>لطلاب الكليات المشاركة في المشروع</a:t>
            </a:r>
            <a:r>
              <a:rPr lang="en-US" sz="1400" b="1" dirty="0"/>
              <a:t>.</a:t>
            </a:r>
          </a:p>
          <a:p>
            <a:pPr algn="ctr" rtl="1"/>
            <a:r>
              <a:rPr lang="ar-SA" sz="1400" b="1" dirty="0"/>
              <a:t>٣</a:t>
            </a:r>
            <a:r>
              <a:rPr lang="en-US" sz="1400" b="1" dirty="0"/>
              <a:t>- </a:t>
            </a:r>
            <a:r>
              <a:rPr lang="ar-SA" sz="1400" b="1" dirty="0"/>
              <a:t>تقييم أداء الكليات</a:t>
            </a:r>
            <a:r>
              <a:rPr lang="en-US" sz="1400" b="1" dirty="0" smtClean="0"/>
              <a:t>.</a:t>
            </a:r>
            <a:r>
              <a:rPr lang="ar-SA" sz="1400" b="1" dirty="0" smtClean="0"/>
              <a:t>٤</a:t>
            </a:r>
            <a:r>
              <a:rPr lang="en-US" sz="1400" b="1" dirty="0"/>
              <a:t>-</a:t>
            </a:r>
            <a:r>
              <a:rPr lang="ar-SA" sz="1400" b="1" dirty="0"/>
              <a:t>الاستعداد لقافلة تنموية لإحدى قرى المحافظة</a:t>
            </a:r>
            <a:r>
              <a:rPr lang="en-US" sz="1400" b="1" dirty="0"/>
              <a:t>.</a:t>
            </a:r>
          </a:p>
          <a:p>
            <a:pPr algn="ctr" rtl="1"/>
            <a:r>
              <a:rPr lang="ar-SA" sz="1400" b="1" dirty="0"/>
              <a:t>٥</a:t>
            </a:r>
            <a:r>
              <a:rPr lang="en-US" sz="1400" b="1" dirty="0"/>
              <a:t>-</a:t>
            </a:r>
            <a:r>
              <a:rPr lang="ar-SA" sz="1400" b="1" dirty="0"/>
              <a:t>سبل معالجة بعض الصعوبات التي تواجه المشروع، وكيفية التغلب عليها</a:t>
            </a:r>
            <a:r>
              <a:rPr lang="en-US" sz="1400" b="1" dirty="0"/>
              <a:t>.</a:t>
            </a:r>
          </a:p>
          <a:p>
            <a:pPr algn="ctr" rtl="1"/>
            <a:r>
              <a:rPr lang="ar-SA" sz="1400" b="1" dirty="0"/>
              <a:t>6- كيفية الحصول على الأميين، وطرق جذبهم</a:t>
            </a:r>
            <a:r>
              <a:rPr lang="en-US" sz="1400" b="1" dirty="0" smtClean="0"/>
              <a:t>.</a:t>
            </a:r>
            <a:r>
              <a:rPr lang="ar-SA" sz="1400" b="1" dirty="0" smtClean="0"/>
              <a:t>٧</a:t>
            </a:r>
            <a:r>
              <a:rPr lang="en-US" sz="1400" b="1" dirty="0"/>
              <a:t>-</a:t>
            </a:r>
            <a:r>
              <a:rPr lang="ar-SA" sz="1400" b="1" dirty="0"/>
              <a:t>المناهج التعليمية المستخدمة، ونماذج الامتحانات</a:t>
            </a:r>
            <a:r>
              <a:rPr lang="en-US" sz="1400" b="1" dirty="0"/>
              <a:t>.</a:t>
            </a:r>
          </a:p>
          <a:p>
            <a:pPr algn="ctr" rtl="1"/>
            <a:r>
              <a:rPr lang="ar-SA" sz="1400" b="1" dirty="0"/>
              <a:t>٨</a:t>
            </a:r>
            <a:r>
              <a:rPr lang="en-US" sz="1400" b="1" dirty="0"/>
              <a:t>-</a:t>
            </a:r>
            <a:r>
              <a:rPr lang="ar-SA" sz="1400" b="1" dirty="0"/>
              <a:t>الرد على التساؤلات التي طرحها السادة منسقي الكليات</a:t>
            </a:r>
            <a:r>
              <a:rPr lang="en-US" sz="1400" b="1" dirty="0"/>
              <a:t>.</a:t>
            </a:r>
          </a:p>
          <a:p>
            <a:pPr algn="ctr" rtl="1"/>
            <a:r>
              <a:rPr lang="ar-SA" sz="1400" b="1" dirty="0"/>
              <a:t>وفي نهاية الاجتماع أوضح أ.د عاصم العيسوي أن جامعة الفيوم حققت نجًاحا كبيرًا في محور محو الأمية؛ </a:t>
            </a:r>
            <a:endParaRPr lang="en-US" sz="1400" b="1" dirty="0" smtClean="0"/>
          </a:p>
          <a:p>
            <a:pPr algn="ctr" rtl="1"/>
            <a:r>
              <a:rPr lang="ar-SA" sz="1400" b="1" dirty="0" smtClean="0"/>
              <a:t>فقد </a:t>
            </a:r>
            <a:r>
              <a:rPr lang="ar-SA" sz="1400" b="1" dirty="0"/>
              <a:t>تم نجاح ١١١٢٢ أميًا في المحافظة في أقل من سنتين، منذ بداية تنفيذ مشروع التنور المجتمعي بجامعة الفيوم</a:t>
            </a:r>
            <a:r>
              <a:rPr lang="en-US" sz="1400" b="1" dirty="0"/>
              <a:t>.</a:t>
            </a:r>
          </a:p>
          <a:p>
            <a:pPr algn="ctr"/>
            <a:endParaRPr lang="en-US" sz="1600" b="1" dirty="0"/>
          </a:p>
        </p:txBody>
      </p:sp>
      <p:pic>
        <p:nvPicPr>
          <p:cNvPr id="6" name="Picture 5" descr="C:\Users\amany\Desktop\التنورووو.jpg"/>
          <p:cNvPicPr/>
          <p:nvPr/>
        </p:nvPicPr>
        <p:blipFill>
          <a:blip r:embed="rId2">
            <a:extLst>
              <a:ext uri="{28A0092B-C50C-407E-A947-70E740481C1C}">
                <a14:useLocalDpi xmlns:a14="http://schemas.microsoft.com/office/drawing/2010/main" val="0"/>
              </a:ext>
            </a:extLst>
          </a:blip>
          <a:srcRect/>
          <a:stretch>
            <a:fillRect/>
          </a:stretch>
        </p:blipFill>
        <p:spPr bwMode="auto">
          <a:xfrm>
            <a:off x="1463040" y="2987041"/>
            <a:ext cx="6096000" cy="3764280"/>
          </a:xfrm>
          <a:prstGeom prst="rect">
            <a:avLst/>
          </a:prstGeom>
          <a:noFill/>
          <a:ln>
            <a:noFill/>
          </a:ln>
        </p:spPr>
      </p:pic>
    </p:spTree>
    <p:extLst>
      <p:ext uri="{BB962C8B-B14F-4D97-AF65-F5344CB8AC3E}">
        <p14:creationId xmlns:p14="http://schemas.microsoft.com/office/powerpoint/2010/main" val="25582555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4008120" y="137160"/>
            <a:ext cx="5074920" cy="6518278"/>
          </a:xfrm>
          <a:prstGeom prst="roundRect">
            <a:avLst/>
          </a:prstGeom>
          <a:solidFill>
            <a:schemeClr val="accent1">
              <a:lumMod val="20000"/>
              <a:lumOff val="8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rtl="1"/>
            <a:r>
              <a:rPr lang="ar-SA" sz="1600" b="1" u="sng" dirty="0">
                <a:solidFill>
                  <a:srgbClr val="C00000"/>
                </a:solidFill>
              </a:rPr>
              <a:t>اللقاء الأول لمناقشة مشروعات ريادة الأعمال : </a:t>
            </a:r>
            <a:endParaRPr lang="en-US" sz="1600" b="1" u="sng" dirty="0">
              <a:solidFill>
                <a:srgbClr val="C00000"/>
              </a:solidFill>
            </a:endParaRPr>
          </a:p>
          <a:p>
            <a:pPr algn="just" rtl="1"/>
            <a:r>
              <a:rPr lang="ar-SA" sz="1600" b="1" dirty="0">
                <a:solidFill>
                  <a:schemeClr val="tx1"/>
                </a:solidFill>
              </a:rPr>
              <a:t>تحت رعاية أ.د ياسر مجدي حتاته رئيس الجامعة ، أ.د عرفه صبري نائب رئيس الجامعة لشئون الدراسات العليا والبحوث ، أ.د محمد فاروق نائب رئيس الجامعة لشئون التعليم والطلاب ، أ.د عاصم العيسوي نائب رئيس الجامعة لشئون خدمة المجتمع وتنمية البيئة، أ.د محمد كمال وكيل الكلية لشئون التعليم والطلاب والقائم بعمل عميد الكلية، أ.د محمد معتمد وكيل الكلية لشؤون خدمة المجتمع وتنمية البيئة.</a:t>
            </a:r>
            <a:endParaRPr lang="en-US" sz="1600" b="1" dirty="0">
              <a:solidFill>
                <a:schemeClr val="tx1"/>
              </a:solidFill>
            </a:endParaRPr>
          </a:p>
          <a:p>
            <a:pPr algn="just" rtl="1"/>
            <a:r>
              <a:rPr lang="ar-SA" sz="1600" b="1" dirty="0">
                <a:solidFill>
                  <a:schemeClr val="tx1"/>
                </a:solidFill>
              </a:rPr>
              <a:t>قام مشروع التنور المجتمعي بالكلية ووحدة متابعة الخريجين بالتعاون مع نادي ريادة الأعمال بجامعة الفيوم بعقد دورة تدريبية بعنوان" ريادة الأعمال وتوليد أفكار المشروعات الصغيرة  والمتناهية في الصغر" وذلك يوم السبت ٤/ ٣/ ٢٠٢٣م .</a:t>
            </a:r>
            <a:endParaRPr lang="en-US" sz="1600" b="1" dirty="0">
              <a:solidFill>
                <a:schemeClr val="tx1"/>
              </a:solidFill>
            </a:endParaRPr>
          </a:p>
          <a:p>
            <a:pPr algn="just" rtl="1"/>
            <a:r>
              <a:rPr lang="ar-SA" sz="1600" b="1" dirty="0">
                <a:solidFill>
                  <a:schemeClr val="tx1"/>
                </a:solidFill>
              </a:rPr>
              <a:t>بحضور أ.د عرفه صبري نائب رئيس الجامعة لشئون الدراسات العليا والبحوث ، وأ.د الدكتور محمد كمال وكيل الكلية لشئون التعليم والطلاب والقائم بعمل عميد الكلية ، وحاضر في الدورة أ.د كمال غلاب مدير نادي ريادة الأعمال بجامعة الفيوم ومنسق الجامعة للمشروعات المتوسطة والصغيرة والمتناهية في الصغر.</a:t>
            </a:r>
            <a:endParaRPr lang="en-US" sz="1600" b="1" dirty="0">
              <a:solidFill>
                <a:schemeClr val="tx1"/>
              </a:solidFill>
            </a:endParaRPr>
          </a:p>
          <a:p>
            <a:pPr algn="just" rtl="1"/>
            <a:r>
              <a:rPr lang="ar-SA" sz="1600" b="1" dirty="0">
                <a:solidFill>
                  <a:schemeClr val="tx1"/>
                </a:solidFill>
              </a:rPr>
              <a:t> وطرح أ.د كمال غلاب عدة أسئلة خلال هذه الدورة القيمة</a:t>
            </a:r>
            <a:endParaRPr lang="ar-EG" sz="1600" b="1" dirty="0" smtClean="0">
              <a:solidFill>
                <a:schemeClr val="tx1"/>
              </a:solidFill>
            </a:endParaRPr>
          </a:p>
          <a:p>
            <a:pPr algn="r" rtl="1"/>
            <a:r>
              <a:rPr lang="ar-SA" sz="1600" b="1" dirty="0">
                <a:solidFill>
                  <a:schemeClr val="tx1"/>
                </a:solidFill>
              </a:rPr>
              <a:t>كما أفاد سيادته أن هناك منح بمبالغ كبيرة باليورو؛ وهي منح لا ترد للمشاريع الفائزة والتي يقدمها الطلاب والخريجين.</a:t>
            </a:r>
            <a:endParaRPr lang="en-US" sz="1600" b="1" dirty="0">
              <a:solidFill>
                <a:schemeClr val="accent2">
                  <a:lumMod val="50000"/>
                </a:schemeClr>
              </a:solidFill>
            </a:endParaRPr>
          </a:p>
          <a:p>
            <a:pPr algn="r" rtl="1"/>
            <a:endParaRPr lang="en-US" sz="1600" b="1" dirty="0">
              <a:solidFill>
                <a:schemeClr val="tx1"/>
              </a:solidFill>
            </a:endParaRPr>
          </a:p>
        </p:txBody>
      </p:sp>
      <p:pic>
        <p:nvPicPr>
          <p:cNvPr id="6" name="Picture 5"/>
          <p:cNvPicPr/>
          <p:nvPr/>
        </p:nvPicPr>
        <p:blipFill>
          <a:blip r:embed="rId2" cstate="print">
            <a:extLst>
              <a:ext uri="{28A0092B-C50C-407E-A947-70E740481C1C}">
                <a14:useLocalDpi xmlns:a14="http://schemas.microsoft.com/office/drawing/2010/main" val="0"/>
              </a:ext>
            </a:extLst>
          </a:blip>
          <a:stretch>
            <a:fillRect/>
          </a:stretch>
        </p:blipFill>
        <p:spPr>
          <a:xfrm>
            <a:off x="30480" y="179072"/>
            <a:ext cx="3901440" cy="6491923"/>
          </a:xfrm>
          <a:prstGeom prst="rect">
            <a:avLst/>
          </a:prstGeom>
        </p:spPr>
      </p:pic>
    </p:spTree>
    <p:extLst>
      <p:ext uri="{BB962C8B-B14F-4D97-AF65-F5344CB8AC3E}">
        <p14:creationId xmlns:p14="http://schemas.microsoft.com/office/powerpoint/2010/main" val="11472387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rotWithShape="1">
          <a:blip r:embed="rId2">
            <a:extLst>
              <a:ext uri="{28A0092B-C50C-407E-A947-70E740481C1C}">
                <a14:useLocalDpi xmlns:a14="http://schemas.microsoft.com/office/drawing/2010/main" val="0"/>
              </a:ext>
            </a:extLst>
          </a:blip>
          <a:srcRect l="5615"/>
          <a:stretch/>
        </p:blipFill>
        <p:spPr>
          <a:xfrm>
            <a:off x="2995930" y="2072640"/>
            <a:ext cx="3369944" cy="2545080"/>
          </a:xfrm>
          <a:prstGeom prst="rect">
            <a:avLst/>
          </a:prstGeom>
        </p:spPr>
      </p:pic>
      <p:pic>
        <p:nvPicPr>
          <p:cNvPr id="5" name="Picture 4"/>
          <p:cNvPicPr/>
          <p:nvPr/>
        </p:nvPicPr>
        <p:blipFill>
          <a:blip r:embed="rId3" cstate="print">
            <a:extLst>
              <a:ext uri="{28A0092B-C50C-407E-A947-70E740481C1C}">
                <a14:useLocalDpi xmlns:a14="http://schemas.microsoft.com/office/drawing/2010/main" val="0"/>
              </a:ext>
            </a:extLst>
          </a:blip>
          <a:stretch>
            <a:fillRect/>
          </a:stretch>
        </p:blipFill>
        <p:spPr>
          <a:xfrm>
            <a:off x="6426834" y="546099"/>
            <a:ext cx="2637155" cy="4934585"/>
          </a:xfrm>
          <a:prstGeom prst="rect">
            <a:avLst/>
          </a:prstGeom>
        </p:spPr>
      </p:pic>
      <p:pic>
        <p:nvPicPr>
          <p:cNvPr id="6" name="Picture 5"/>
          <p:cNvPicPr/>
          <p:nvPr/>
        </p:nvPicPr>
        <p:blipFill>
          <a:blip r:embed="rId4" cstate="print">
            <a:extLst>
              <a:ext uri="{28A0092B-C50C-407E-A947-70E740481C1C}">
                <a14:useLocalDpi xmlns:a14="http://schemas.microsoft.com/office/drawing/2010/main" val="0"/>
              </a:ext>
            </a:extLst>
          </a:blip>
          <a:stretch>
            <a:fillRect/>
          </a:stretch>
        </p:blipFill>
        <p:spPr>
          <a:xfrm>
            <a:off x="66040" y="546099"/>
            <a:ext cx="2929890" cy="5092065"/>
          </a:xfrm>
          <a:prstGeom prst="rect">
            <a:avLst/>
          </a:prstGeom>
        </p:spPr>
      </p:pic>
    </p:spTree>
    <p:extLst>
      <p:ext uri="{BB962C8B-B14F-4D97-AF65-F5344CB8AC3E}">
        <p14:creationId xmlns:p14="http://schemas.microsoft.com/office/powerpoint/2010/main" val="8500252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76200" y="156842"/>
            <a:ext cx="3550920" cy="6579238"/>
          </a:xfrm>
          <a:prstGeom prst="roundRect">
            <a:avLst/>
          </a:prstGeom>
          <a:solidFill>
            <a:schemeClr val="accent1">
              <a:lumMod val="20000"/>
              <a:lumOff val="8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ar-SA" b="1" u="sng" dirty="0" smtClean="0">
                <a:solidFill>
                  <a:srgbClr val="C00000"/>
                </a:solidFill>
              </a:rPr>
              <a:t>القاء </a:t>
            </a:r>
            <a:r>
              <a:rPr lang="ar-SA" b="1" u="sng" dirty="0">
                <a:solidFill>
                  <a:srgbClr val="C00000"/>
                </a:solidFill>
              </a:rPr>
              <a:t>الثاني لمناقشة مشروعات ريادة الأعمال:</a:t>
            </a:r>
            <a:endParaRPr lang="en-US" b="1" u="sng" dirty="0">
              <a:solidFill>
                <a:srgbClr val="C00000"/>
              </a:solidFill>
            </a:endParaRPr>
          </a:p>
          <a:p>
            <a:pPr algn="r" rtl="1"/>
            <a:r>
              <a:rPr lang="ar-SA" b="1" dirty="0">
                <a:solidFill>
                  <a:schemeClr val="tx1"/>
                </a:solidFill>
              </a:rPr>
              <a:t> </a:t>
            </a:r>
            <a:endParaRPr lang="en-US" b="1" dirty="0">
              <a:solidFill>
                <a:schemeClr val="tx1"/>
              </a:solidFill>
            </a:endParaRPr>
          </a:p>
          <a:p>
            <a:pPr algn="r" rtl="1"/>
            <a:r>
              <a:rPr lang="ar-SA" b="1" dirty="0">
                <a:solidFill>
                  <a:schemeClr val="tx1"/>
                </a:solidFill>
              </a:rPr>
              <a:t>تم بحمد الله يوم الإثنين الموافق٨  / ٥/ ٢٠٢٣م مناقشة خبير ريادة الأعمال أ.د كمال غلاب </a:t>
            </a:r>
            <a:endParaRPr lang="en-US" b="1" dirty="0">
              <a:solidFill>
                <a:schemeClr val="tx1"/>
              </a:solidFill>
            </a:endParaRPr>
          </a:p>
          <a:p>
            <a:pPr algn="r" rtl="1"/>
            <a:r>
              <a:rPr lang="ar-SA" b="1" dirty="0">
                <a:solidFill>
                  <a:schemeClr val="tx1"/>
                </a:solidFill>
              </a:rPr>
              <a:t>( مدير نادي ريادة الأعمال في جامعة الفيوم) لمشروعات ريادة الأعمال المقدمة من طلاب وخريجين كلية الآثار جامعة الفيوم، وذلك منذ الساعة  ٨-١٢ مساءً على تطبيق زووم .</a:t>
            </a:r>
            <a:endParaRPr lang="en-US" b="1" dirty="0">
              <a:solidFill>
                <a:schemeClr val="tx1"/>
              </a:solidFill>
            </a:endParaRPr>
          </a:p>
          <a:p>
            <a:pPr algn="r" rtl="1"/>
            <a:r>
              <a:rPr lang="ar-SA" b="1" dirty="0">
                <a:solidFill>
                  <a:schemeClr val="tx1"/>
                </a:solidFill>
              </a:rPr>
              <a:t>وذلك تحت رعاية :</a:t>
            </a:r>
            <a:endParaRPr lang="en-US" b="1" dirty="0">
              <a:solidFill>
                <a:schemeClr val="tx1"/>
              </a:solidFill>
            </a:endParaRPr>
          </a:p>
          <a:p>
            <a:pPr algn="r" rtl="1"/>
            <a:r>
              <a:rPr lang="ar-SA" b="1" dirty="0">
                <a:solidFill>
                  <a:schemeClr val="tx1"/>
                </a:solidFill>
              </a:rPr>
              <a:t>١- أ.د محمد كمال خلاف وكيل الكلية لشئون التعليم والطلاب والقائم بعمل عميد الكلية.</a:t>
            </a:r>
            <a:endParaRPr lang="en-US" b="1" dirty="0">
              <a:solidFill>
                <a:schemeClr val="tx1"/>
              </a:solidFill>
            </a:endParaRPr>
          </a:p>
          <a:p>
            <a:pPr algn="r" rtl="1"/>
            <a:r>
              <a:rPr lang="ar-SA" b="1" dirty="0">
                <a:solidFill>
                  <a:schemeClr val="tx1"/>
                </a:solidFill>
              </a:rPr>
              <a:t>٢- أ.د محمد معتمد مجاهد وكيل الكلية لشئون خدمة المجتمع وتنمية البيئة.</a:t>
            </a:r>
            <a:endParaRPr lang="en-US" b="1" dirty="0">
              <a:solidFill>
                <a:schemeClr val="tx1"/>
              </a:solidFill>
            </a:endParaRPr>
          </a:p>
          <a:p>
            <a:pPr algn="r" rtl="1"/>
            <a:r>
              <a:rPr lang="ar-SA" b="1" dirty="0">
                <a:solidFill>
                  <a:schemeClr val="tx1"/>
                </a:solidFill>
              </a:rPr>
              <a:t>٢- أ.د أسماء محمد إسماعيل منسق مشروع التنور المجتمعي ، ورئيس قسم الآثار الإسلامية بالكلية </a:t>
            </a:r>
            <a:r>
              <a:rPr lang="ar-EG" b="1" dirty="0">
                <a:solidFill>
                  <a:schemeClr val="tx1"/>
                </a:solidFill>
              </a:rPr>
              <a:t>.</a:t>
            </a:r>
            <a:endParaRPr lang="en-US" b="1" dirty="0">
              <a:solidFill>
                <a:schemeClr val="tx1"/>
              </a:solidFill>
            </a:endParaRPr>
          </a:p>
          <a:p>
            <a:pPr algn="r" rtl="1"/>
            <a:r>
              <a:rPr lang="ar-EG" b="1" dirty="0" smtClean="0">
                <a:solidFill>
                  <a:schemeClr val="tx1"/>
                </a:solidFill>
              </a:rPr>
              <a:t>وذلك </a:t>
            </a:r>
            <a:r>
              <a:rPr lang="ar-EG" b="1" smtClean="0">
                <a:solidFill>
                  <a:schemeClr val="tx1"/>
                </a:solidFill>
              </a:rPr>
              <a:t>بالتعاون مع م</a:t>
            </a:r>
            <a:r>
              <a:rPr lang="ar-SA" b="1" dirty="0" smtClean="0">
                <a:solidFill>
                  <a:schemeClr val="tx1"/>
                </a:solidFill>
              </a:rPr>
              <a:t>ر</a:t>
            </a:r>
            <a:r>
              <a:rPr lang="ar-EG" b="1" dirty="0" smtClean="0">
                <a:solidFill>
                  <a:schemeClr val="tx1"/>
                </a:solidFill>
              </a:rPr>
              <a:t>كز بحوث وصيانة </a:t>
            </a:r>
            <a:r>
              <a:rPr lang="ar-SA" b="1" dirty="0" smtClean="0">
                <a:solidFill>
                  <a:schemeClr val="tx1"/>
                </a:solidFill>
              </a:rPr>
              <a:t>بكلية </a:t>
            </a:r>
            <a:r>
              <a:rPr lang="ar-SA" b="1" dirty="0">
                <a:solidFill>
                  <a:schemeClr val="tx1"/>
                </a:solidFill>
              </a:rPr>
              <a:t>الآثار جامعة الفيوم ، وأعضاء فريق التنور المجتمعي بالكلية </a:t>
            </a:r>
            <a:r>
              <a:rPr lang="ar-SA" b="1" dirty="0" smtClean="0">
                <a:solidFill>
                  <a:schemeClr val="tx1"/>
                </a:solidFill>
              </a:rPr>
              <a:t>،.</a:t>
            </a:r>
            <a:endParaRPr lang="en-US" b="1" dirty="0">
              <a:solidFill>
                <a:schemeClr val="tx1"/>
              </a:solidFill>
            </a:endParaRPr>
          </a:p>
        </p:txBody>
      </p:sp>
      <p:pic>
        <p:nvPicPr>
          <p:cNvPr id="6" name="Picture 5"/>
          <p:cNvPicPr/>
          <p:nvPr/>
        </p:nvPicPr>
        <p:blipFill>
          <a:blip r:embed="rId2" cstate="print">
            <a:extLst>
              <a:ext uri="{28A0092B-C50C-407E-A947-70E740481C1C}">
                <a14:useLocalDpi xmlns:a14="http://schemas.microsoft.com/office/drawing/2010/main" val="0"/>
              </a:ext>
            </a:extLst>
          </a:blip>
          <a:stretch>
            <a:fillRect/>
          </a:stretch>
        </p:blipFill>
        <p:spPr>
          <a:xfrm>
            <a:off x="6480810" y="2943857"/>
            <a:ext cx="2552700" cy="3676650"/>
          </a:xfrm>
          <a:prstGeom prst="rect">
            <a:avLst/>
          </a:prstGeom>
        </p:spPr>
      </p:pic>
      <p:pic>
        <p:nvPicPr>
          <p:cNvPr id="7" name="Picture 6"/>
          <p:cNvPicPr/>
          <p:nvPr/>
        </p:nvPicPr>
        <p:blipFill>
          <a:blip r:embed="rId3" cstate="print">
            <a:extLst>
              <a:ext uri="{28A0092B-C50C-407E-A947-70E740481C1C}">
                <a14:useLocalDpi xmlns:a14="http://schemas.microsoft.com/office/drawing/2010/main" val="0"/>
              </a:ext>
            </a:extLst>
          </a:blip>
          <a:stretch>
            <a:fillRect/>
          </a:stretch>
        </p:blipFill>
        <p:spPr>
          <a:xfrm>
            <a:off x="3527425" y="156842"/>
            <a:ext cx="2934335" cy="6463665"/>
          </a:xfrm>
          <a:prstGeom prst="rect">
            <a:avLst/>
          </a:prstGeom>
        </p:spPr>
      </p:pic>
      <p:pic>
        <p:nvPicPr>
          <p:cNvPr id="8" name="Picture 7"/>
          <p:cNvPicPr/>
          <p:nvPr/>
        </p:nvPicPr>
        <p:blipFill>
          <a:blip r:embed="rId4" cstate="print">
            <a:extLst>
              <a:ext uri="{BEBA8EAE-BF5A-486C-A8C5-ECC9F3942E4B}">
                <a14:imgProps xmlns:a14="http://schemas.microsoft.com/office/drawing/2010/main">
                  <a14:imgLayer r:embed="rId5">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6461760" y="156842"/>
            <a:ext cx="2571750" cy="2632078"/>
          </a:xfrm>
          <a:prstGeom prst="rect">
            <a:avLst/>
          </a:prstGeom>
        </p:spPr>
      </p:pic>
    </p:spTree>
    <p:extLst>
      <p:ext uri="{BB962C8B-B14F-4D97-AF65-F5344CB8AC3E}">
        <p14:creationId xmlns:p14="http://schemas.microsoft.com/office/powerpoint/2010/main" val="40651962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228600" y="60958"/>
            <a:ext cx="8564880" cy="2331722"/>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868680" y="162044"/>
            <a:ext cx="7513320" cy="2069797"/>
          </a:xfrm>
          <a:prstGeom prst="rect">
            <a:avLst/>
          </a:prstGeom>
          <a:noFill/>
        </p:spPr>
        <p:txBody>
          <a:bodyPr wrap="square" rtlCol="0">
            <a:spAutoFit/>
          </a:bodyPr>
          <a:lstStyle/>
          <a:p>
            <a:pPr algn="ctr"/>
            <a:endParaRPr lang="ar-EG" sz="1050" b="1" u="sng" dirty="0" smtClean="0"/>
          </a:p>
          <a:p>
            <a:pPr algn="ctr"/>
            <a:r>
              <a:rPr lang="ar-EG" sz="2000" b="1" u="sng" dirty="0"/>
              <a:t>اجتماع المنسقين الخامس :</a:t>
            </a:r>
            <a:endParaRPr lang="en-US" sz="2000" b="1" u="sng" dirty="0"/>
          </a:p>
          <a:p>
            <a:pPr algn="ctr"/>
            <a:r>
              <a:rPr lang="ar-EG" sz="1600" b="1" dirty="0"/>
              <a:t>تحت رعاية أ.د / عاصم العيسوي نائب رئيس الجامعة لشئون خدمة المجتمع وتنمية البيئة ، وإشراف أ.د / آمال ربيع تم عقد اجتماع منسقي مشروع التنور المجتمعي  الخامس يوم الثلاثاء الموافق 9/5/2023م في تمام الساعة 11 صباحاً بمكتب أ.د / عاصم العيسوي ، وقد حضر الاجتماع بالنيابة عن أ.د / أسماء محمد إسماعيل منسق مشروع التنور المجتمعي كلية الآثار – جامعة الفيوم </a:t>
            </a:r>
            <a:endParaRPr lang="en-US" sz="1600" dirty="0"/>
          </a:p>
          <a:p>
            <a:pPr algn="ctr"/>
            <a:r>
              <a:rPr lang="ar-EG" sz="1600" b="1" dirty="0"/>
              <a:t>أ . نورا حسن - المعيدة بقسم الآثار اليونانية والرومانية  - أحد أعضاء فريق مشروع التنور المجتمعي . </a:t>
            </a:r>
            <a:endParaRPr lang="en-US" sz="1600" dirty="0"/>
          </a:p>
          <a:p>
            <a:pPr algn="ctr"/>
            <a:endParaRPr lang="en-US" b="1" dirty="0"/>
          </a:p>
        </p:txBody>
      </p:sp>
      <p:pic>
        <p:nvPicPr>
          <p:cNvPr id="6" name="Picture 5"/>
          <p:cNvPicPr/>
          <p:nvPr/>
        </p:nvPicPr>
        <p:blipFill rotWithShape="1">
          <a:blip r:embed="rId2">
            <a:extLst>
              <a:ext uri="{28A0092B-C50C-407E-A947-70E740481C1C}">
                <a14:useLocalDpi xmlns:a14="http://schemas.microsoft.com/office/drawing/2010/main" val="0"/>
              </a:ext>
            </a:extLst>
          </a:blip>
          <a:srcRect t="13531"/>
          <a:stretch/>
        </p:blipFill>
        <p:spPr>
          <a:xfrm>
            <a:off x="868680" y="2468880"/>
            <a:ext cx="7513320" cy="4053840"/>
          </a:xfrm>
          <a:prstGeom prst="rect">
            <a:avLst/>
          </a:prstGeom>
        </p:spPr>
      </p:pic>
    </p:spTree>
    <p:extLst>
      <p:ext uri="{BB962C8B-B14F-4D97-AF65-F5344CB8AC3E}">
        <p14:creationId xmlns:p14="http://schemas.microsoft.com/office/powerpoint/2010/main" val="27986921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76200" y="15240"/>
            <a:ext cx="8991600" cy="2667000"/>
          </a:xfrm>
          <a:prstGeom prst="ellipse">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en-US" b="1" u="sng" dirty="0">
                <a:solidFill>
                  <a:schemeClr val="tx1"/>
                </a:solidFill>
              </a:rPr>
              <a:t>  </a:t>
            </a:r>
            <a:r>
              <a:rPr lang="ar-SA" b="1" u="sng" dirty="0">
                <a:solidFill>
                  <a:schemeClr val="tx1"/>
                </a:solidFill>
              </a:rPr>
              <a:t>تكريم ا.د/ محمد معتمد وا.د/ أسماء محمد إسماعيل </a:t>
            </a:r>
            <a:endParaRPr lang="en-US" b="1" dirty="0">
              <a:solidFill>
                <a:schemeClr val="tx1"/>
              </a:solidFill>
            </a:endParaRPr>
          </a:p>
          <a:p>
            <a:pPr algn="ctr" rtl="1"/>
            <a:r>
              <a:rPr lang="ar-SA" b="1" dirty="0">
                <a:solidFill>
                  <a:schemeClr val="tx1"/>
                </a:solidFill>
              </a:rPr>
              <a:t>بمناسبة قرب انتهاء الموسم الثقافي لأنشطة قطاع خدمة المجتمع وتنمية البيئة للعام الجامعي 2022/2023؛ قام السيد أ.د/ياسر مجدى حتاتة رئيس الجامعة؛ أ.د/عاصم العيسوي نائب رئيس الجامعة لشئون خدمة المجتمع وتنمية البيئة بتكريم عدد كبير ممن كان لهم نشاط ملحوظ في خدمة المجتمع وتنمية البيئة خلال العام الجامعي الحالي علي مستوى الكليات وإدارات الجامعة المختلفة في قاعة الإحتفالات بالجامعة وذلك يوم الأحد ١٨ /٦/ ٢٠٢٣م ؛ وقد تم خلال هذه الفاعلية تكريم أ.د./محمد معتمد مجاهد-وكيل كلية الاثار لشئون خدمة المجتمع وتنمية البيئة، و أ.د./اسماء محمد إسماعيل منسق مشروع التنور المجتمعي لكلية الاثار</a:t>
            </a:r>
            <a:r>
              <a:rPr lang="en-US" b="1" dirty="0">
                <a:solidFill>
                  <a:schemeClr val="tx1"/>
                </a:solidFill>
              </a:rPr>
              <a:t>.</a:t>
            </a:r>
          </a:p>
        </p:txBody>
      </p:sp>
      <p:pic>
        <p:nvPicPr>
          <p:cNvPr id="5" name="Picture 4" descr="C:\Users\amany\Desktop\التكريم.jpg"/>
          <p:cNvPicPr/>
          <p:nvPr/>
        </p:nvPicPr>
        <p:blipFill rotWithShape="1">
          <a:blip r:embed="rId2">
            <a:extLst>
              <a:ext uri="{28A0092B-C50C-407E-A947-70E740481C1C}">
                <a14:useLocalDpi xmlns:a14="http://schemas.microsoft.com/office/drawing/2010/main" val="0"/>
              </a:ext>
            </a:extLst>
          </a:blip>
          <a:srcRect l="9508" r="14098"/>
          <a:stretch/>
        </p:blipFill>
        <p:spPr bwMode="auto">
          <a:xfrm>
            <a:off x="4419600" y="2554604"/>
            <a:ext cx="4648200" cy="4135756"/>
          </a:xfrm>
          <a:prstGeom prst="rect">
            <a:avLst/>
          </a:prstGeom>
          <a:noFill/>
          <a:ln>
            <a:noFill/>
          </a:ln>
        </p:spPr>
      </p:pic>
      <p:pic>
        <p:nvPicPr>
          <p:cNvPr id="6" name="Picture 5" descr="C:\Users\amany\Desktop\التكريم2.jpg"/>
          <p:cNvPicPr/>
          <p:nvPr/>
        </p:nvPicPr>
        <p:blipFill rotWithShape="1">
          <a:blip r:embed="rId3">
            <a:extLst>
              <a:ext uri="{28A0092B-C50C-407E-A947-70E740481C1C}">
                <a14:useLocalDpi xmlns:a14="http://schemas.microsoft.com/office/drawing/2010/main" val="0"/>
              </a:ext>
            </a:extLst>
          </a:blip>
          <a:srcRect l="15667" r="13332"/>
          <a:stretch/>
        </p:blipFill>
        <p:spPr bwMode="auto">
          <a:xfrm>
            <a:off x="76199" y="2876073"/>
            <a:ext cx="4343401" cy="3675698"/>
          </a:xfrm>
          <a:prstGeom prst="rect">
            <a:avLst/>
          </a:prstGeom>
          <a:noFill/>
          <a:ln>
            <a:noFill/>
          </a:ln>
        </p:spPr>
      </p:pic>
    </p:spTree>
    <p:extLst>
      <p:ext uri="{BB962C8B-B14F-4D97-AF65-F5344CB8AC3E}">
        <p14:creationId xmlns:p14="http://schemas.microsoft.com/office/powerpoint/2010/main" val="33830058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4564380" y="76200"/>
            <a:ext cx="4549140" cy="32004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893141" y="640080"/>
            <a:ext cx="3891617" cy="2308324"/>
          </a:xfrm>
          <a:prstGeom prst="rect">
            <a:avLst/>
          </a:prstGeom>
          <a:noFill/>
        </p:spPr>
        <p:txBody>
          <a:bodyPr wrap="square" rtlCol="0">
            <a:spAutoFit/>
          </a:bodyPr>
          <a:lstStyle/>
          <a:p>
            <a:pPr algn="ctr" rtl="1"/>
            <a:r>
              <a:rPr lang="ar-SA" b="1" u="sng" dirty="0"/>
              <a:t>اجتماع منسق مشروع محو الأمية للكلية ومدير إدارة محو الأمية بالفيوم </a:t>
            </a:r>
            <a:endParaRPr lang="en-US" b="1" dirty="0"/>
          </a:p>
          <a:p>
            <a:pPr algn="ctr" rtl="1"/>
            <a:r>
              <a:rPr lang="ar-SA" b="1" dirty="0"/>
              <a:t>اجتمعت أ. د/أسماء محمد إسماعيل منسق مشروع محو الأمية مع أ/ سيد فوزي مدير إدارة محو الأمية بالفيوم ، و أ/ أيمن مخلوف منسق بين إدارة الفيوم والجامعة، وأ/ أماني مخلوف أخصائي تعليم أول بإدارة محو الأمية بالفيوم، وذلك لبحث سبل التعاون بين </a:t>
            </a:r>
            <a:r>
              <a:rPr lang="ar-SA" b="1" dirty="0" smtClean="0"/>
              <a:t>الطرفين</a:t>
            </a:r>
            <a:r>
              <a:rPr lang="ar-EG" b="1" dirty="0" smtClean="0"/>
              <a:t>11-10-2022</a:t>
            </a:r>
            <a:endParaRPr lang="en-US" b="1" dirty="0"/>
          </a:p>
        </p:txBody>
      </p:sp>
      <p:pic>
        <p:nvPicPr>
          <p:cNvPr id="6" name="Picture 5" descr="C:\Users\amany\Desktop\التويؤ1.jpg"/>
          <p:cNvPicPr/>
          <p:nvPr/>
        </p:nvPicPr>
        <p:blipFill rotWithShape="1">
          <a:blip r:embed="rId2">
            <a:extLst>
              <a:ext uri="{28A0092B-C50C-407E-A947-70E740481C1C}">
                <a14:useLocalDpi xmlns:a14="http://schemas.microsoft.com/office/drawing/2010/main" val="0"/>
              </a:ext>
            </a:extLst>
          </a:blip>
          <a:srcRect t="14088"/>
          <a:stretch/>
        </p:blipFill>
        <p:spPr bwMode="auto">
          <a:xfrm>
            <a:off x="5125403" y="3337560"/>
            <a:ext cx="3988117" cy="3395444"/>
          </a:xfrm>
          <a:prstGeom prst="rect">
            <a:avLst/>
          </a:prstGeom>
          <a:noFill/>
          <a:ln>
            <a:noFill/>
          </a:ln>
        </p:spPr>
      </p:pic>
      <p:sp>
        <p:nvSpPr>
          <p:cNvPr id="7" name="Oval 6"/>
          <p:cNvSpPr/>
          <p:nvPr/>
        </p:nvSpPr>
        <p:spPr>
          <a:xfrm>
            <a:off x="0" y="129004"/>
            <a:ext cx="4549140" cy="3275658"/>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328761" y="450007"/>
            <a:ext cx="3891617" cy="2954655"/>
          </a:xfrm>
          <a:prstGeom prst="rect">
            <a:avLst/>
          </a:prstGeom>
          <a:noFill/>
        </p:spPr>
        <p:txBody>
          <a:bodyPr wrap="square" rtlCol="0">
            <a:spAutoFit/>
          </a:bodyPr>
          <a:lstStyle/>
          <a:p>
            <a:pPr algn="ctr"/>
            <a:r>
              <a:rPr lang="ar-SA" sz="1600" b="1" u="sng" dirty="0"/>
              <a:t>لقاء فريق التنور المجتمعي بطلاب كلية الآثار </a:t>
            </a:r>
            <a:endParaRPr lang="en-US" sz="1600" dirty="0"/>
          </a:p>
          <a:p>
            <a:pPr algn="ctr" rtl="1"/>
            <a:r>
              <a:rPr lang="ar-SA" sz="1400" b="1" dirty="0"/>
              <a:t>قام فريق التنور المجتمعي بكلية الآثار جامعة الفيوم برئاسة ا.د أسماء محمد إسماعيل منسق المشروع بالكلية بعقد عدة لقاءات اليوم الثلاثاء الموافق 11</a:t>
            </a:r>
            <a:r>
              <a:rPr lang="en-US" sz="1400" b="1" dirty="0"/>
              <a:t>/ 10 /2022</a:t>
            </a:r>
            <a:r>
              <a:rPr lang="ar-SA" sz="1400" b="1" dirty="0"/>
              <a:t>م مع طلاب الفرق الأربع الدراسية بالكلية وبحضور عدد من أعضاء هيئة التدريس وأعضاء الهيئة المعاونة؛ وذلك في إطار تنفيذ قرار مجلس الجامعة بمشاركة طلاب كلية الآثار في مشروع التنور المجتمعي ومحو الأمية، وتعريف طلاب الكليةبالقرار والإجراءات المتبعة لتسهيل تنفيذه وشروط التعاقد في إدارات محو الأمية وتعليم الكبار، وكان لتلك اللقاءات صداها وأثرها المحمود خاصة بالنسبة لطلاب الفرقة الأولى الذين عرفوا لأول مرة بالقرار وأهميته للمجتمع المصري وخطة التنمية </a:t>
            </a:r>
            <a:r>
              <a:rPr lang="en-US" sz="1400" b="1" dirty="0"/>
              <a:t>2030.</a:t>
            </a:r>
          </a:p>
          <a:p>
            <a:pPr algn="ctr" rtl="1"/>
            <a:endParaRPr lang="en-US" sz="1600" b="1" dirty="0"/>
          </a:p>
        </p:txBody>
      </p:sp>
      <p:pic>
        <p:nvPicPr>
          <p:cNvPr id="9" name="Picture 8" descr="C:\Users\amany\Desktop\سطح المكتب تقارير مهمة2022\الموقع2023\Untitled7111.jpg"/>
          <p:cNvPicPr/>
          <p:nvPr/>
        </p:nvPicPr>
        <p:blipFill>
          <a:blip r:embed="rId3">
            <a:extLst>
              <a:ext uri="{28A0092B-C50C-407E-A947-70E740481C1C}">
                <a14:useLocalDpi xmlns:a14="http://schemas.microsoft.com/office/drawing/2010/main" val="0"/>
              </a:ext>
            </a:extLst>
          </a:blip>
          <a:srcRect/>
          <a:stretch>
            <a:fillRect/>
          </a:stretch>
        </p:blipFill>
        <p:spPr bwMode="auto">
          <a:xfrm>
            <a:off x="79861" y="3246120"/>
            <a:ext cx="4954102" cy="3581400"/>
          </a:xfrm>
          <a:prstGeom prst="rect">
            <a:avLst/>
          </a:prstGeom>
          <a:noFill/>
          <a:ln>
            <a:noFill/>
          </a:ln>
        </p:spPr>
      </p:pic>
    </p:spTree>
    <p:extLst>
      <p:ext uri="{BB962C8B-B14F-4D97-AF65-F5344CB8AC3E}">
        <p14:creationId xmlns:p14="http://schemas.microsoft.com/office/powerpoint/2010/main" val="11048876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37160" y="72865"/>
            <a:ext cx="8915400" cy="1692771"/>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r" rtl="1"/>
            <a:r>
              <a:rPr lang="ar-EG" sz="2300" b="1" dirty="0">
                <a:solidFill>
                  <a:srgbClr val="FF0000"/>
                </a:solidFill>
                <a:cs typeface="AF_Unizah" pitchFamily="2" charset="-78"/>
              </a:rPr>
              <a:t>الموضوع </a:t>
            </a:r>
            <a:r>
              <a:rPr lang="ar-EG" sz="2600" u="sng" dirty="0" smtClean="0">
                <a:solidFill>
                  <a:schemeClr val="tx2"/>
                </a:solidFill>
                <a:cs typeface="AF_Aseer" pitchFamily="2" charset="-78"/>
              </a:rPr>
              <a:t>: لقاء تعريفي</a:t>
            </a:r>
            <a:r>
              <a:rPr lang="ar-SA" sz="2600" u="sng" dirty="0" smtClean="0">
                <a:solidFill>
                  <a:schemeClr val="tx2"/>
                </a:solidFill>
                <a:cs typeface="AF_Aseer" pitchFamily="2" charset="-78"/>
              </a:rPr>
              <a:t>:</a:t>
            </a:r>
            <a:r>
              <a:rPr lang="ar-EG" sz="2600" u="sng" dirty="0" smtClean="0">
                <a:solidFill>
                  <a:schemeClr val="tx2"/>
                </a:solidFill>
                <a:cs typeface="AF_Aseer" pitchFamily="2" charset="-78"/>
              </a:rPr>
              <a:t> عن مشروع التنوير المجتمعي ( محور محو اللامية)  كمتطلب تخرج بدءً من العام الجامعي </a:t>
            </a:r>
            <a:r>
              <a:rPr lang="ar-EG" sz="2000" b="1" u="sng" dirty="0" smtClean="0">
                <a:solidFill>
                  <a:schemeClr val="tx2"/>
                </a:solidFill>
              </a:rPr>
              <a:t>2022/2023م.</a:t>
            </a:r>
            <a:endParaRPr lang="ar-EG" sz="2600" b="1" u="sng" dirty="0" smtClean="0">
              <a:solidFill>
                <a:schemeClr val="tx2"/>
              </a:solidFill>
            </a:endParaRPr>
          </a:p>
          <a:p>
            <a:pPr algn="r" rtl="1">
              <a:buClr>
                <a:srgbClr val="0BD0D9"/>
              </a:buClr>
              <a:defRPr/>
            </a:pPr>
            <a:r>
              <a:rPr lang="ar-EG" sz="2300" b="1" dirty="0" smtClean="0">
                <a:solidFill>
                  <a:srgbClr val="FF0000"/>
                </a:solidFill>
              </a:rPr>
              <a:t>منظم </a:t>
            </a:r>
            <a:r>
              <a:rPr lang="ar-EG" sz="2300" b="1" dirty="0" smtClean="0">
                <a:solidFill>
                  <a:srgbClr val="FF0000"/>
                </a:solidFill>
                <a:cs typeface="AF_Unizah" pitchFamily="2" charset="-78"/>
              </a:rPr>
              <a:t>اللقاء : </a:t>
            </a:r>
            <a:r>
              <a:rPr lang="ar-EG" sz="2400" dirty="0">
                <a:cs typeface="AF_Unizah" pitchFamily="2" charset="-78"/>
              </a:rPr>
              <a:t>مشروع التنوير المجتمعي </a:t>
            </a:r>
            <a:r>
              <a:rPr lang="ar-EG" sz="2400" dirty="0" smtClean="0">
                <a:cs typeface="AF_Unizah" pitchFamily="2" charset="-78"/>
              </a:rPr>
              <a:t>بالكلية </a:t>
            </a:r>
            <a:r>
              <a:rPr lang="ar-EG" sz="2300" b="1" dirty="0">
                <a:solidFill>
                  <a:srgbClr val="FF0000"/>
                </a:solidFill>
              </a:rPr>
              <a:t>المسـؤل: </a:t>
            </a:r>
            <a:r>
              <a:rPr lang="ar-EG" sz="2400" dirty="0" smtClean="0">
                <a:cs typeface="AF_Unizah" pitchFamily="2" charset="-78"/>
              </a:rPr>
              <a:t>أ.</a:t>
            </a:r>
            <a:r>
              <a:rPr lang="ar-SA" sz="2400" dirty="0" smtClean="0">
                <a:cs typeface="AF_Unizah" pitchFamily="2" charset="-78"/>
              </a:rPr>
              <a:t>د</a:t>
            </a:r>
            <a:r>
              <a:rPr lang="ar-SA" sz="2400" dirty="0">
                <a:cs typeface="AF_Unizah" pitchFamily="2" charset="-78"/>
              </a:rPr>
              <a:t>/ </a:t>
            </a:r>
            <a:r>
              <a:rPr lang="ar-EG" sz="2400" dirty="0" smtClean="0">
                <a:cs typeface="AF_Unizah" pitchFamily="2" charset="-78"/>
              </a:rPr>
              <a:t>اسماء محمد اسماعيل </a:t>
            </a:r>
            <a:r>
              <a:rPr lang="ar-SA" sz="2400" dirty="0" smtClean="0">
                <a:cs typeface="AF_Unizah" pitchFamily="2" charset="-78"/>
              </a:rPr>
              <a:t> </a:t>
            </a:r>
            <a:r>
              <a:rPr lang="ar-SA" sz="2400" dirty="0">
                <a:cs typeface="AF_Unizah" pitchFamily="2" charset="-78"/>
              </a:rPr>
              <a:t>منسق </a:t>
            </a:r>
            <a:r>
              <a:rPr lang="ar-EG" sz="2400" dirty="0" smtClean="0">
                <a:cs typeface="AF_Unizah" pitchFamily="2" charset="-78"/>
              </a:rPr>
              <a:t>المشروع بالكلية</a:t>
            </a:r>
          </a:p>
          <a:p>
            <a:pPr algn="r" rtl="1">
              <a:buClr>
                <a:srgbClr val="0BD0D9"/>
              </a:buClr>
              <a:defRPr/>
            </a:pPr>
            <a:r>
              <a:rPr lang="ar-EG" sz="2300" b="1" dirty="0" smtClean="0">
                <a:solidFill>
                  <a:srgbClr val="FF0000"/>
                </a:solidFill>
              </a:rPr>
              <a:t>المكـــــان </a:t>
            </a:r>
            <a:r>
              <a:rPr lang="ar-EG" sz="2800" dirty="0" smtClean="0">
                <a:cs typeface="AF_Unizah" pitchFamily="2" charset="-78"/>
              </a:rPr>
              <a:t>: </a:t>
            </a:r>
            <a:r>
              <a:rPr lang="ar-EG" sz="2800" u="sng" dirty="0" smtClean="0">
                <a:solidFill>
                  <a:schemeClr val="tx2"/>
                </a:solidFill>
                <a:cs typeface="AF_Aseer" pitchFamily="2" charset="-78"/>
              </a:rPr>
              <a:t>المدرجات وقاعات التدريس بالكلية</a:t>
            </a:r>
            <a:r>
              <a:rPr lang="ar-EG" sz="2400" b="1" dirty="0">
                <a:cs typeface="AF_Unizah" pitchFamily="2" charset="-78"/>
              </a:rPr>
              <a:t> </a:t>
            </a:r>
            <a:r>
              <a:rPr lang="ar-EG" sz="2400" b="1" dirty="0" smtClean="0">
                <a:cs typeface="AF_Unizah" pitchFamily="2" charset="-78"/>
              </a:rPr>
              <a:t>   </a:t>
            </a:r>
            <a:r>
              <a:rPr lang="ar-EG" sz="2300" b="1" dirty="0" smtClean="0">
                <a:solidFill>
                  <a:srgbClr val="FF0000"/>
                </a:solidFill>
              </a:rPr>
              <a:t>الفئة المستهدفة</a:t>
            </a:r>
            <a:r>
              <a:rPr lang="ar-EG" sz="2400" dirty="0">
                <a:cs typeface="AF_Unizah" pitchFamily="2" charset="-78"/>
              </a:rPr>
              <a:t>/ </a:t>
            </a:r>
            <a:r>
              <a:rPr lang="ar-EG" sz="2400" dirty="0" smtClean="0">
                <a:cs typeface="AF_Unizah" pitchFamily="2" charset="-78"/>
              </a:rPr>
              <a:t>طلاب الكلية</a:t>
            </a:r>
            <a:endParaRPr lang="ar-EG" sz="2400" dirty="0">
              <a:cs typeface="AF_Unizah" pitchFamily="2" charset="-78"/>
            </a:endParaRPr>
          </a:p>
        </p:txBody>
      </p:sp>
      <p:pic>
        <p:nvPicPr>
          <p:cNvPr id="5" name="Picture 2" descr="E:\مدير الكلية\انجازاتي 2022\سطح المكتب تقارير مهمة2023\تقارير البيئة ومدير الكلية\t937802.jpg"/>
          <p:cNvPicPr>
            <a:picLocks noChangeAspect="1" noChangeArrowheads="1"/>
          </p:cNvPicPr>
          <p:nvPr/>
        </p:nvPicPr>
        <p:blipFill rotWithShape="1">
          <a:blip r:embed="rId2">
            <a:extLst>
              <a:ext uri="{28A0092B-C50C-407E-A947-70E740481C1C}">
                <a14:useLocalDpi xmlns:a14="http://schemas.microsoft.com/office/drawing/2010/main" val="0"/>
              </a:ext>
            </a:extLst>
          </a:blip>
          <a:srcRect t="18058"/>
          <a:stretch/>
        </p:blipFill>
        <p:spPr bwMode="auto">
          <a:xfrm>
            <a:off x="4762500" y="1813560"/>
            <a:ext cx="4290060" cy="263652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E:\مدير الكلية\انجازاتي 2022\سطح المكتب تقارير مهمة2023\تقارير البيئة ومدير الكلية\صث.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4587"/>
          <a:stretch/>
        </p:blipFill>
        <p:spPr bwMode="auto">
          <a:xfrm>
            <a:off x="1134664" y="4023360"/>
            <a:ext cx="4481276" cy="275844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E:\مدير الكلية\انجازاتي 2022\سطح المكتب تقارير مهمة2023\تقارير البيئة ومدير الكلية\3.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7160" y="1798320"/>
            <a:ext cx="3886200" cy="2590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65523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365760" y="76200"/>
            <a:ext cx="8641080" cy="249936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en-US" sz="1600" b="1" u="sng" dirty="0">
                <a:solidFill>
                  <a:schemeClr val="tx1"/>
                </a:solidFill>
              </a:rPr>
              <a:t> </a:t>
            </a:r>
            <a:r>
              <a:rPr lang="en-US" b="1" u="sng" dirty="0">
                <a:solidFill>
                  <a:schemeClr val="tx1"/>
                </a:solidFill>
              </a:rPr>
              <a:t> </a:t>
            </a:r>
            <a:r>
              <a:rPr lang="ar-SA" b="1" u="sng" dirty="0">
                <a:solidFill>
                  <a:schemeClr val="tx1"/>
                </a:solidFill>
              </a:rPr>
              <a:t>اجتماع ا.د/ وكيل الكلية لشئون خدمة المجتمع وتنمية البيئة مع فريق التنور المجتمعي </a:t>
            </a:r>
            <a:endParaRPr lang="en-US" b="1" dirty="0">
              <a:solidFill>
                <a:schemeClr val="tx1"/>
              </a:solidFill>
            </a:endParaRPr>
          </a:p>
          <a:p>
            <a:pPr algn="ctr" rtl="1"/>
            <a:r>
              <a:rPr lang="ar-EG" b="1" dirty="0" smtClean="0">
                <a:solidFill>
                  <a:schemeClr val="tx1"/>
                </a:solidFill>
              </a:rPr>
              <a:t>تم عقد </a:t>
            </a:r>
            <a:r>
              <a:rPr lang="ar-SA" b="1" dirty="0" smtClean="0">
                <a:solidFill>
                  <a:schemeClr val="tx1"/>
                </a:solidFill>
              </a:rPr>
              <a:t>اجتماع </a:t>
            </a:r>
            <a:r>
              <a:rPr lang="ar-SA" b="1" dirty="0">
                <a:solidFill>
                  <a:schemeClr val="tx1"/>
                </a:solidFill>
              </a:rPr>
              <a:t>السيد الأستاذ الدكتور محمد معتمد مجاهد وكيل الكلية لتنمية المجتمع وشئون البيئة مع فريق التنور المجتمعي بالكلية برئاسة أ.د أسماء محمد إسماعيل منسق المشروع؛ للوقوف على آخر المستجدات في تنفيذ قرار مجلس الجامعة بشأن مشاركة طلاب الكلية في مشروع التنور المجتمعي، والوقوف على مجهود الفريق في توفير الدعم للطلاب</a:t>
            </a:r>
            <a:r>
              <a:rPr lang="en-US" b="1" dirty="0">
                <a:solidFill>
                  <a:schemeClr val="tx1"/>
                </a:solidFill>
              </a:rPr>
              <a:t>. 12-10-2022</a:t>
            </a:r>
          </a:p>
        </p:txBody>
      </p:sp>
      <p:pic>
        <p:nvPicPr>
          <p:cNvPr id="6" name="Picture 5" descr="C:\Users\amany\Desktop\التوير.jpg"/>
          <p:cNvPicPr/>
          <p:nvPr/>
        </p:nvPicPr>
        <p:blipFill>
          <a:blip r:embed="rId2">
            <a:extLst>
              <a:ext uri="{28A0092B-C50C-407E-A947-70E740481C1C}">
                <a14:useLocalDpi xmlns:a14="http://schemas.microsoft.com/office/drawing/2010/main" val="0"/>
              </a:ext>
            </a:extLst>
          </a:blip>
          <a:srcRect/>
          <a:stretch>
            <a:fillRect/>
          </a:stretch>
        </p:blipFill>
        <p:spPr bwMode="auto">
          <a:xfrm>
            <a:off x="1280160" y="2499360"/>
            <a:ext cx="6751320" cy="4267200"/>
          </a:xfrm>
          <a:prstGeom prst="rect">
            <a:avLst/>
          </a:prstGeom>
          <a:noFill/>
          <a:ln>
            <a:noFill/>
          </a:ln>
        </p:spPr>
      </p:pic>
    </p:spTree>
    <p:extLst>
      <p:ext uri="{BB962C8B-B14F-4D97-AF65-F5344CB8AC3E}">
        <p14:creationId xmlns:p14="http://schemas.microsoft.com/office/powerpoint/2010/main" val="10910621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228600" y="60956"/>
            <a:ext cx="8732520" cy="2926083"/>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868680" y="268724"/>
            <a:ext cx="7635240" cy="2554545"/>
          </a:xfrm>
          <a:prstGeom prst="rect">
            <a:avLst/>
          </a:prstGeom>
          <a:noFill/>
        </p:spPr>
        <p:txBody>
          <a:bodyPr wrap="square" rtlCol="0">
            <a:spAutoFit/>
          </a:bodyPr>
          <a:lstStyle/>
          <a:p>
            <a:pPr algn="ctr" rtl="1"/>
            <a:r>
              <a:rPr lang="ar-SA" sz="1600" b="1" u="sng" dirty="0"/>
              <a:t>ندوة تعريفية عن مشروع التنور المجتمعي لمحو الأمية في محافظة الفيوم</a:t>
            </a:r>
            <a:r>
              <a:rPr lang="ar-SA" sz="1600" b="1" u="sng" dirty="0" smtClean="0"/>
              <a:t>،</a:t>
            </a:r>
            <a:endParaRPr lang="ar-EG" sz="1600" b="1" u="sng" dirty="0" smtClean="0"/>
          </a:p>
          <a:p>
            <a:pPr algn="ctr" rtl="1"/>
            <a:r>
              <a:rPr lang="ar-SA" sz="1600" b="1" u="sng" dirty="0" smtClean="0"/>
              <a:t> </a:t>
            </a:r>
            <a:r>
              <a:rPr lang="ar-SA" sz="1600" b="1" u="sng" dirty="0"/>
              <a:t>ودور طلاب الكلية في هذا المشروع</a:t>
            </a:r>
            <a:r>
              <a:rPr lang="en-US" sz="1600" b="1" u="sng" dirty="0"/>
              <a:t>.</a:t>
            </a:r>
            <a:endParaRPr lang="ar-EG" sz="1600" b="1" u="sng" dirty="0" smtClean="0"/>
          </a:p>
          <a:p>
            <a:pPr algn="ctr" rtl="1"/>
            <a:endParaRPr lang="ar-EG" sz="1600" b="1" dirty="0"/>
          </a:p>
          <a:p>
            <a:pPr algn="ctr" rtl="1"/>
            <a:r>
              <a:rPr lang="ar-EG" sz="1600" b="1" dirty="0" smtClean="0"/>
              <a:t>ت</a:t>
            </a:r>
            <a:r>
              <a:rPr lang="ar-SA" sz="1600" b="1" dirty="0"/>
              <a:t>حت رعاية أ.د محمد كمال القائم بأعمال عميد الكلية ووكيل الكليه لشؤون التعليم والطلاب،، وأ.د محمد معتمد وكيل الكليه لشؤون خدمة المجتمع وتنميةالبيئة، أ.د أسماء محمد إسماعيل منسق مشروع التنور المجتمعي بالكلية، تم عقد ندوة تعريفية عن مشروع التنور المجتمعي لمحو الأمية في محافظة الفيوم، ودور طلاب الكلية في هذا المشروع</a:t>
            </a:r>
            <a:r>
              <a:rPr lang="en-US" sz="1600" b="1" dirty="0" smtClean="0"/>
              <a:t>.</a:t>
            </a:r>
            <a:r>
              <a:rPr lang="ar-EG" sz="1600" b="1" dirty="0" smtClean="0"/>
              <a:t>وذلك يوم 30/11/2022  </a:t>
            </a:r>
            <a:endParaRPr lang="en-US" sz="1600" b="1" dirty="0"/>
          </a:p>
          <a:p>
            <a:pPr algn="ctr" rtl="1"/>
            <a:r>
              <a:rPr lang="ar-SA" sz="1600" b="1" dirty="0"/>
              <a:t>وحاضرت في الندوة أ.د أمال ربيع مدير مشروع التنور المجتمعي بالجامعة، وعميد كلية التربية الأسبق، بحضور عدد من أعضاء هيئة التدريس، وأعضاء فريق التنور المجتمعي، والطلاب</a:t>
            </a:r>
            <a:r>
              <a:rPr lang="en-US" sz="1600" b="1" dirty="0"/>
              <a:t>.</a:t>
            </a:r>
          </a:p>
          <a:p>
            <a:pPr algn="ctr"/>
            <a:endParaRPr lang="en-US" sz="1600" b="1" dirty="0"/>
          </a:p>
        </p:txBody>
      </p:sp>
      <p:pic>
        <p:nvPicPr>
          <p:cNvPr id="7" name="Picture 6" descr="C:\Users\amany\Desktop\سطح المكتب تقارير مهمة2022\التنور 30-11.jpg"/>
          <p:cNvPicPr/>
          <p:nvPr/>
        </p:nvPicPr>
        <p:blipFill rotWithShape="1">
          <a:blip r:embed="rId2">
            <a:extLst>
              <a:ext uri="{28A0092B-C50C-407E-A947-70E740481C1C}">
                <a14:useLocalDpi xmlns:a14="http://schemas.microsoft.com/office/drawing/2010/main" val="0"/>
              </a:ext>
            </a:extLst>
          </a:blip>
          <a:srcRect b="15640"/>
          <a:stretch/>
        </p:blipFill>
        <p:spPr bwMode="auto">
          <a:xfrm>
            <a:off x="3825240" y="3093720"/>
            <a:ext cx="5257800" cy="3200400"/>
          </a:xfrm>
          <a:prstGeom prst="rect">
            <a:avLst/>
          </a:prstGeom>
          <a:noFill/>
          <a:ln>
            <a:noFill/>
          </a:ln>
        </p:spPr>
      </p:pic>
      <p:pic>
        <p:nvPicPr>
          <p:cNvPr id="8" name="Picture 7" descr="C:\Users\amany\Desktop\سطح المكتب تقارير مهمة2022\التنور. 30-11.jpg"/>
          <p:cNvPicPr/>
          <p:nvPr/>
        </p:nvPicPr>
        <p:blipFill rotWithShape="1">
          <a:blip r:embed="rId3">
            <a:extLst>
              <a:ext uri="{28A0092B-C50C-407E-A947-70E740481C1C}">
                <a14:useLocalDpi xmlns:a14="http://schemas.microsoft.com/office/drawing/2010/main" val="0"/>
              </a:ext>
            </a:extLst>
          </a:blip>
          <a:srcRect b="13526"/>
          <a:stretch/>
        </p:blipFill>
        <p:spPr bwMode="auto">
          <a:xfrm>
            <a:off x="121921" y="3329939"/>
            <a:ext cx="3703320" cy="2727962"/>
          </a:xfrm>
          <a:prstGeom prst="rect">
            <a:avLst/>
          </a:prstGeom>
          <a:noFill/>
          <a:ln>
            <a:noFill/>
          </a:ln>
        </p:spPr>
      </p:pic>
    </p:spTree>
    <p:extLst>
      <p:ext uri="{BB962C8B-B14F-4D97-AF65-F5344CB8AC3E}">
        <p14:creationId xmlns:p14="http://schemas.microsoft.com/office/powerpoint/2010/main" val="41249771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228600" y="60958"/>
            <a:ext cx="8625840" cy="2514602"/>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548640" y="162044"/>
            <a:ext cx="7985760" cy="2323713"/>
          </a:xfrm>
          <a:prstGeom prst="rect">
            <a:avLst/>
          </a:prstGeom>
          <a:noFill/>
        </p:spPr>
        <p:txBody>
          <a:bodyPr wrap="square" rtlCol="0">
            <a:spAutoFit/>
          </a:bodyPr>
          <a:lstStyle/>
          <a:p>
            <a:pPr algn="ctr" rtl="1"/>
            <a:endParaRPr lang="ar-EG" sz="1050" b="1" u="sng" dirty="0" smtClean="0"/>
          </a:p>
          <a:p>
            <a:pPr algn="ctr" rtl="1"/>
            <a:r>
              <a:rPr lang="ar-EG" b="1" u="sng" dirty="0" smtClean="0"/>
              <a:t>أجتماع </a:t>
            </a:r>
            <a:r>
              <a:rPr lang="ar-EG" b="1" u="sng" dirty="0"/>
              <a:t>منسقي محو الأمية الثالث:</a:t>
            </a:r>
            <a:endParaRPr lang="en-US" b="1" u="sng" dirty="0"/>
          </a:p>
          <a:p>
            <a:pPr algn="ctr" rtl="1"/>
            <a:r>
              <a:rPr lang="ar-EG" sz="1400" b="1" dirty="0"/>
              <a:t>ترأس أ.د عاصم العيسوي نائب رئيس الجامعة لشئون خدمة المجتمع وتنمية البيئة</a:t>
            </a:r>
            <a:endParaRPr lang="en-US" sz="1400" b="1" dirty="0"/>
          </a:p>
          <a:p>
            <a:pPr algn="ctr" rtl="1"/>
            <a:r>
              <a:rPr lang="ar-EG" sz="1400" b="1" dirty="0"/>
              <a:t>اجتماع منسقي مشروع التنور المجتمعي الدوري الثالث في يوم الثلاثاء الموافق ٣ /١/ ٢٠٢٣م  وبإشراف أ.د آمال ربيع، مدير المشروع ، وبحضور منسقي المشروع في الكليات.</a:t>
            </a:r>
            <a:endParaRPr lang="en-US" sz="1400" b="1" dirty="0"/>
          </a:p>
          <a:p>
            <a:pPr algn="ctr" rtl="1"/>
            <a:r>
              <a:rPr lang="ar-EG" sz="1400" b="1" dirty="0"/>
              <a:t>حيث تمت مناقشة العديد من الموضوعات كان من أهمها: توفير أميين للطلبة من خلال التعاون مع مديرية الصحة بالفيوم ، وتسليم النسخة النهائية لنتيجة دورة أكتوبر للمنسقين ، والبيان الإحصائي لعدد الفصول المفتوحة والدارسين المسجلين ، وفق التقرير الوارد من الهيئة حتى ١/١/ ٢٠٢٣م ، وعرض المنسقين لملفات إنجازاتهم الشهرية ، كما تم مناقشة خطة التحسين للتغلب على الصعوبات والتحديات.</a:t>
            </a:r>
            <a:endParaRPr lang="en-US" sz="1400" b="1" dirty="0"/>
          </a:p>
          <a:p>
            <a:pPr algn="ctr" rtl="1"/>
            <a:r>
              <a:rPr lang="ar-EG" sz="1400" b="1" dirty="0"/>
              <a:t> وكذلك الرد عن كافة التساؤلات الخاصة بالمشروع.</a:t>
            </a:r>
            <a:endParaRPr lang="en-US" sz="1400" b="1" dirty="0"/>
          </a:p>
          <a:p>
            <a:pPr algn="ctr" rtl="1"/>
            <a:endParaRPr lang="en-US" b="1" dirty="0"/>
          </a:p>
        </p:txBody>
      </p:sp>
      <p:pic>
        <p:nvPicPr>
          <p:cNvPr id="6" name="Picture 5"/>
          <p:cNvPicPr/>
          <p:nvPr/>
        </p:nvPicPr>
        <p:blipFill>
          <a:blip r:embed="rId2">
            <a:extLst>
              <a:ext uri="{28A0092B-C50C-407E-A947-70E740481C1C}">
                <a14:useLocalDpi xmlns:a14="http://schemas.microsoft.com/office/drawing/2010/main" val="0"/>
              </a:ext>
            </a:extLst>
          </a:blip>
          <a:stretch>
            <a:fillRect/>
          </a:stretch>
        </p:blipFill>
        <p:spPr>
          <a:xfrm>
            <a:off x="441960" y="2653396"/>
            <a:ext cx="8305800" cy="3884563"/>
          </a:xfrm>
          <a:prstGeom prst="rect">
            <a:avLst/>
          </a:prstGeom>
        </p:spPr>
      </p:pic>
    </p:spTree>
    <p:extLst>
      <p:ext uri="{BB962C8B-B14F-4D97-AF65-F5344CB8AC3E}">
        <p14:creationId xmlns:p14="http://schemas.microsoft.com/office/powerpoint/2010/main" val="33854555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a:xfrm>
            <a:off x="0" y="213358"/>
            <a:ext cx="9144000" cy="2758442"/>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228600" y="448014"/>
            <a:ext cx="8625840" cy="2800767"/>
          </a:xfrm>
          <a:prstGeom prst="rect">
            <a:avLst/>
          </a:prstGeom>
          <a:noFill/>
        </p:spPr>
        <p:txBody>
          <a:bodyPr wrap="square" rtlCol="0">
            <a:spAutoFit/>
          </a:bodyPr>
          <a:lstStyle/>
          <a:p>
            <a:pPr algn="ctr" rtl="1"/>
            <a:r>
              <a:rPr lang="ar-EG" sz="1600" b="1" i="1" u="sng" dirty="0" smtClean="0"/>
              <a:t>مشاركة التنور المجتمعي بكلية الآثار ل</a:t>
            </a:r>
            <a:r>
              <a:rPr lang="ar-SA" sz="1600" b="1" i="1" u="sng" dirty="0" smtClean="0"/>
              <a:t>قافلة </a:t>
            </a:r>
            <a:r>
              <a:rPr lang="ar-SA" sz="1600" b="1" i="1" u="sng" dirty="0"/>
              <a:t>جامعة الفيوم التنموية </a:t>
            </a:r>
            <a:r>
              <a:rPr lang="ar-SA" sz="1600" b="1" i="1" u="sng" dirty="0" smtClean="0"/>
              <a:t>الشاملة</a:t>
            </a:r>
            <a:endParaRPr lang="ar-EG" sz="1600" b="1" i="1" u="sng" dirty="0" smtClean="0"/>
          </a:p>
          <a:p>
            <a:pPr algn="ctr" rtl="1"/>
            <a:r>
              <a:rPr lang="ar-SA" sz="1600" b="1" i="1" u="sng" dirty="0" smtClean="0"/>
              <a:t> </a:t>
            </a:r>
            <a:r>
              <a:rPr lang="ar-SA" sz="1600" b="1" i="1" u="sng" dirty="0"/>
              <a:t>لقرية قصر الجبالي مع مؤسسة حياة كريمة</a:t>
            </a:r>
            <a:r>
              <a:rPr lang="ar-SA" sz="1400" b="1" i="1" u="sng" dirty="0"/>
              <a:t> </a:t>
            </a:r>
            <a:r>
              <a:rPr lang="ar-SA" sz="1400" b="1" u="sng" dirty="0">
                <a:solidFill>
                  <a:srgbClr val="FFFF00"/>
                </a:solidFill>
              </a:rPr>
              <a:t>  </a:t>
            </a:r>
            <a:endParaRPr lang="ar-EG" sz="1400" b="1" u="sng" dirty="0" smtClean="0">
              <a:solidFill>
                <a:srgbClr val="FFFF00"/>
              </a:solidFill>
            </a:endParaRPr>
          </a:p>
          <a:p>
            <a:pPr algn="ctr" rtl="1"/>
            <a:r>
              <a:rPr lang="ar-SA" sz="1400" b="1" dirty="0"/>
              <a:t>تحت رعاية الدكتور أحمد الأنصاري محافظ الفيوم ، والأستاذ الدكتور ياسر مجدي حتاته رئيس جامعة الفيوم ، وإشراف الأستاذ الدكتور عاصم العيسوي نائب رئيس الجامعة لشئون خدمة المجتمع وتنمية البيئة ، انطلقت يوم الإثنين الموافق٣٠ يناير ٢٠٢٣م قافلة جامعة الفيوم التنموية الشاملة التي ينظمها قطاع خدمة المجتمع وتنمية البيئة ، ومشروع التنور المجتمعي بالجامعة ، بقرية قصر الجبالي بمركز يوسف الصديق.</a:t>
            </a:r>
            <a:endParaRPr lang="en-US" sz="1400" dirty="0"/>
          </a:p>
          <a:p>
            <a:pPr algn="ctr" rtl="1"/>
            <a:r>
              <a:rPr lang="ar-SA" sz="1400" b="1" dirty="0"/>
              <a:t>وكان لمشروع التنور المجتمعي دور بارز في القافلة حيث تم :</a:t>
            </a:r>
            <a:endParaRPr lang="en-US" sz="1400" dirty="0"/>
          </a:p>
          <a:p>
            <a:pPr algn="ctr" rtl="1"/>
            <a:r>
              <a:rPr lang="ar-SA" sz="1400" b="1" dirty="0"/>
              <a:t>١- عقد عدد ٦ندوات لتوعية أهالي القرية بقضايا التنمية الأسرية وتعليم الكبار وتنمية المجتمع ومخاطر الأمية .</a:t>
            </a:r>
            <a:endParaRPr lang="en-US" sz="1400" dirty="0"/>
          </a:p>
          <a:p>
            <a:pPr algn="ctr" rtl="1"/>
            <a:r>
              <a:rPr lang="ar-SA" sz="1400" b="1" dirty="0"/>
              <a:t>٢- عقد ٨ فصول امتحانات فورية بالتعاون مع الهيئة العامة لمحو الأمية .</a:t>
            </a:r>
            <a:endParaRPr lang="en-US" sz="1400" dirty="0"/>
          </a:p>
          <a:p>
            <a:pPr algn="ctr" rtl="1"/>
            <a:r>
              <a:rPr lang="ar-SA" sz="1400" b="1" dirty="0"/>
              <a:t>٣- توقيع 129 تعاقد بين طلاب الجامعة والأميين من أهالي قرية قصر الجبالي .</a:t>
            </a:r>
            <a:endParaRPr lang="en-US" sz="1400" dirty="0"/>
          </a:p>
          <a:p>
            <a:pPr algn="ctr" rtl="1"/>
            <a:r>
              <a:rPr lang="ar-SA" sz="1400" b="1" dirty="0"/>
              <a:t>4- توعية الأهالي بخطورة تسرب أطفالهم من التعليم .</a:t>
            </a:r>
            <a:endParaRPr lang="en-US" sz="1400" dirty="0"/>
          </a:p>
          <a:p>
            <a:pPr algn="ctr" rtl="1"/>
            <a:r>
              <a:rPr lang="ar-SA" sz="1400" b="1" dirty="0"/>
              <a:t>5 مخاطبة الأطفال بأهمية التعليم .</a:t>
            </a:r>
            <a:endParaRPr lang="en-US" sz="1400" dirty="0"/>
          </a:p>
          <a:p>
            <a:pPr algn="ctr" rtl="1"/>
            <a:endParaRPr lang="en-US" dirty="0"/>
          </a:p>
        </p:txBody>
      </p:sp>
      <p:pic>
        <p:nvPicPr>
          <p:cNvPr id="10" name="Picture 9"/>
          <p:cNvPicPr/>
          <p:nvPr/>
        </p:nvPicPr>
        <p:blipFill>
          <a:blip r:embed="rId2">
            <a:extLst>
              <a:ext uri="{28A0092B-C50C-407E-A947-70E740481C1C}">
                <a14:useLocalDpi xmlns:a14="http://schemas.microsoft.com/office/drawing/2010/main" val="0"/>
              </a:ext>
            </a:extLst>
          </a:blip>
          <a:stretch>
            <a:fillRect/>
          </a:stretch>
        </p:blipFill>
        <p:spPr>
          <a:xfrm>
            <a:off x="4629785" y="3501511"/>
            <a:ext cx="4514215" cy="3257550"/>
          </a:xfrm>
          <a:prstGeom prst="rect">
            <a:avLst/>
          </a:prstGeom>
        </p:spPr>
      </p:pic>
      <p:pic>
        <p:nvPicPr>
          <p:cNvPr id="11" name="Picture 10"/>
          <p:cNvPicPr/>
          <p:nvPr/>
        </p:nvPicPr>
        <p:blipFill>
          <a:blip r:embed="rId3">
            <a:extLst>
              <a:ext uri="{28A0092B-C50C-407E-A947-70E740481C1C}">
                <a14:useLocalDpi xmlns:a14="http://schemas.microsoft.com/office/drawing/2010/main" val="0"/>
              </a:ext>
            </a:extLst>
          </a:blip>
          <a:stretch>
            <a:fillRect/>
          </a:stretch>
        </p:blipFill>
        <p:spPr>
          <a:xfrm>
            <a:off x="42545" y="3501511"/>
            <a:ext cx="4498975" cy="3257550"/>
          </a:xfrm>
          <a:prstGeom prst="rect">
            <a:avLst/>
          </a:prstGeom>
        </p:spPr>
      </p:pic>
    </p:spTree>
    <p:extLst>
      <p:ext uri="{BB962C8B-B14F-4D97-AF65-F5344CB8AC3E}">
        <p14:creationId xmlns:p14="http://schemas.microsoft.com/office/powerpoint/2010/main" val="20225573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60960" y="60960"/>
            <a:ext cx="9022080" cy="2613124"/>
          </a:xfrm>
          <a:prstGeom prst="ellipse">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365760" y="365760"/>
            <a:ext cx="8183880" cy="2308324"/>
          </a:xfrm>
          <a:prstGeom prst="rect">
            <a:avLst/>
          </a:prstGeom>
          <a:noFill/>
        </p:spPr>
        <p:txBody>
          <a:bodyPr wrap="square" rtlCol="0">
            <a:spAutoFit/>
          </a:bodyPr>
          <a:lstStyle/>
          <a:p>
            <a:pPr algn="ctr" rtl="1"/>
            <a:r>
              <a:rPr lang="en-US" sz="1600" b="1" u="sng" dirty="0"/>
              <a:t>  </a:t>
            </a:r>
            <a:r>
              <a:rPr lang="ar-SA" sz="1600" b="1" u="sng" dirty="0"/>
              <a:t>اجتماع منسق التنور المجتمعي بالكلية مع فريق التنور المجتمعي بالكلية، </a:t>
            </a:r>
            <a:endParaRPr lang="en-US" sz="1600" b="1" dirty="0"/>
          </a:p>
          <a:p>
            <a:pPr algn="ctr" rtl="1"/>
            <a:r>
              <a:rPr lang="ar-SA" sz="1600" b="1" dirty="0"/>
              <a:t>عقدت ا.د/ أسماء محمد إسماعيل منسق التنور المجتمعي مع فريق التنور المجتمعي بالكلية، وتم خلال الاجتماع</a:t>
            </a:r>
            <a:r>
              <a:rPr lang="en-US" sz="1600" b="1" dirty="0"/>
              <a:t>:</a:t>
            </a:r>
          </a:p>
          <a:p>
            <a:pPr lvl="0" algn="ctr" rtl="1"/>
            <a:r>
              <a:rPr lang="ar-SA" sz="1600" b="1" dirty="0"/>
              <a:t>توضيح الدور الذي قام قطاع خدمة المجتمع بالتعاون مع مشروع التنور المجتمعي بالجامعة في تسيير قافلة الجامعة التنموية الشاملة لقرية قصر الجبالي، وما حققته هذه القافلة من إنجازات وخدمات لأهالي القرية</a:t>
            </a:r>
            <a:r>
              <a:rPr lang="en-US" sz="1600" b="1" dirty="0"/>
              <a:t>.</a:t>
            </a:r>
          </a:p>
          <a:p>
            <a:pPr lvl="0" algn="ctr" rtl="1"/>
            <a:r>
              <a:rPr lang="ar-SA" sz="1600" b="1" dirty="0"/>
              <a:t>التأكيد على تحديث بيانات طلاب الكلية من حيث التعاقد وعدد الناجحين؛ وذلك بالطريقة التقليدية، وطريقة جوجل فورم</a:t>
            </a:r>
            <a:r>
              <a:rPr lang="en-US" sz="1600" b="1" dirty="0"/>
              <a:t>.</a:t>
            </a:r>
          </a:p>
          <a:p>
            <a:pPr lvl="0" algn="ctr" rtl="1"/>
            <a:r>
              <a:rPr lang="ar-SA" sz="1600" b="1" dirty="0"/>
              <a:t>تم التأكيد على تحفيز الطلاب للتواصل مع الوحدات الصحية لتوفير أميين لعمل تعاقدات جديدة</a:t>
            </a:r>
            <a:r>
              <a:rPr lang="en-US" sz="1600" b="1" dirty="0"/>
              <a:t>.</a:t>
            </a:r>
          </a:p>
          <a:p>
            <a:pPr lvl="0" algn="ctr" rtl="1"/>
            <a:r>
              <a:rPr lang="ar-SA" sz="1600" b="1" dirty="0"/>
              <a:t>الإتفاق على عمل لقاءات مع الطلبة في جميع الفرق، لتشجيعهم على عمل تعاقدات مع الأميين</a:t>
            </a:r>
            <a:r>
              <a:rPr lang="en-US" sz="1600" b="1" dirty="0"/>
              <a:t>.</a:t>
            </a:r>
          </a:p>
          <a:p>
            <a:pPr algn="ctr" rtl="1"/>
            <a:r>
              <a:rPr lang="ar-SA" sz="1600" b="1" dirty="0"/>
              <a:t>وذلك يوم الأحد الموافق 19/2/2023</a:t>
            </a:r>
            <a:endParaRPr lang="en-US" sz="1600" b="1" dirty="0"/>
          </a:p>
          <a:p>
            <a:pPr algn="ctr" rtl="1"/>
            <a:r>
              <a:rPr lang="ar-SA" sz="1600" b="1" dirty="0"/>
              <a:t> </a:t>
            </a:r>
            <a:endParaRPr lang="en-US" sz="1600" b="1" dirty="0"/>
          </a:p>
        </p:txBody>
      </p:sp>
      <p:pic>
        <p:nvPicPr>
          <p:cNvPr id="6" name="Picture 5" descr="C:\Users\amany\Desktop\اجتماع التنور.jpg"/>
          <p:cNvPicPr/>
          <p:nvPr/>
        </p:nvPicPr>
        <p:blipFill>
          <a:blip r:embed="rId2">
            <a:extLst>
              <a:ext uri="{28A0092B-C50C-407E-A947-70E740481C1C}">
                <a14:useLocalDpi xmlns:a14="http://schemas.microsoft.com/office/drawing/2010/main" val="0"/>
              </a:ext>
            </a:extLst>
          </a:blip>
          <a:srcRect/>
          <a:stretch>
            <a:fillRect/>
          </a:stretch>
        </p:blipFill>
        <p:spPr bwMode="auto">
          <a:xfrm>
            <a:off x="1554481" y="2613124"/>
            <a:ext cx="6233160" cy="4183916"/>
          </a:xfrm>
          <a:prstGeom prst="rect">
            <a:avLst/>
          </a:prstGeom>
          <a:noFill/>
          <a:ln>
            <a:noFill/>
          </a:ln>
        </p:spPr>
      </p:pic>
    </p:spTree>
    <p:extLst>
      <p:ext uri="{BB962C8B-B14F-4D97-AF65-F5344CB8AC3E}">
        <p14:creationId xmlns:p14="http://schemas.microsoft.com/office/powerpoint/2010/main" val="1579053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152400" y="0"/>
            <a:ext cx="8884920" cy="362712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89560" y="0"/>
            <a:ext cx="8442960" cy="3354765"/>
          </a:xfrm>
          <a:prstGeom prst="rect">
            <a:avLst/>
          </a:prstGeom>
        </p:spPr>
        <p:txBody>
          <a:bodyPr wrap="square">
            <a:spAutoFit/>
          </a:bodyPr>
          <a:lstStyle/>
          <a:p>
            <a:pPr algn="ctr" rtl="1"/>
            <a:endParaRPr lang="ar-EG" sz="1400" b="1" u="sng" dirty="0" smtClean="0"/>
          </a:p>
          <a:p>
            <a:pPr algn="ctr" rtl="1"/>
            <a:r>
              <a:rPr lang="en-US" sz="1600" b="1" u="sng" dirty="0" smtClean="0"/>
              <a:t> </a:t>
            </a:r>
            <a:r>
              <a:rPr lang="ar-SA" sz="1600" b="1" u="sng" dirty="0"/>
              <a:t>اجتماع السيد ا.د/ عميد الكلية مع مدير عام هيئة تعليم الكباربالفيوم </a:t>
            </a:r>
            <a:endParaRPr lang="ar-EG" sz="1600" b="1" u="sng" dirty="0" smtClean="0"/>
          </a:p>
          <a:p>
            <a:pPr algn="ctr" rtl="1"/>
            <a:endParaRPr lang="en-US" sz="1400" b="1" dirty="0"/>
          </a:p>
          <a:p>
            <a:pPr algn="ctr" rtl="1"/>
            <a:r>
              <a:rPr lang="ar-SA" sz="1400" b="1" dirty="0"/>
              <a:t>اجتمع السيد الأستاذ الدكتور/ محمد كمال خلاف عميد الكلية والأستاذ الدكتور / أسماء محمد إسماعيل </a:t>
            </a:r>
            <a:endParaRPr lang="ar-EG" sz="1400" b="1" dirty="0" smtClean="0"/>
          </a:p>
          <a:p>
            <a:pPr algn="ctr" rtl="1"/>
            <a:r>
              <a:rPr lang="ar-EG" sz="1400" b="1" dirty="0" smtClean="0"/>
              <a:t> </a:t>
            </a:r>
            <a:r>
              <a:rPr lang="ar-EG" sz="1400" b="1" dirty="0"/>
              <a:t>منسق مشروع  التنور المجتمعي </a:t>
            </a:r>
            <a:r>
              <a:rPr lang="ar-EG" sz="1400" b="1" dirty="0" smtClean="0"/>
              <a:t>بالكلية </a:t>
            </a:r>
            <a:r>
              <a:rPr lang="ar-SA" sz="1400" b="1" dirty="0"/>
              <a:t>منسق مشروع التنور المجتمعي بالكلية مع السيد الأستاذ / رجب امبابي مدير هيئة تعليم </a:t>
            </a:r>
            <a:r>
              <a:rPr lang="ar-SA" sz="1400" b="1" dirty="0" smtClean="0"/>
              <a:t>الكبار، </a:t>
            </a:r>
            <a:endParaRPr lang="ar-EG" sz="1400" b="1" dirty="0" smtClean="0"/>
          </a:p>
          <a:p>
            <a:pPr algn="ctr" rtl="1"/>
            <a:r>
              <a:rPr lang="ar-SA" sz="1400" b="1" dirty="0" smtClean="0"/>
              <a:t>وتم </a:t>
            </a:r>
            <a:r>
              <a:rPr lang="ar-SA" sz="1400" b="1" dirty="0"/>
              <a:t>خلال الاجتماع مناقشة بعض الصعوبات التي تقابل طلاب الكلية في محاولة لتوفير بيئة مناسبة للطلاب للمشاركة في مشروع محو الأمية </a:t>
            </a:r>
            <a:endParaRPr lang="ar-EG" sz="1400" b="1" dirty="0" smtClean="0"/>
          </a:p>
          <a:p>
            <a:pPr algn="ctr" rtl="1"/>
            <a:r>
              <a:rPr lang="ar-SA" sz="1400" b="1" dirty="0" smtClean="0"/>
              <a:t>( </a:t>
            </a:r>
            <a:r>
              <a:rPr lang="ar-SA" sz="1400" b="1" dirty="0"/>
              <a:t>التنور </a:t>
            </a:r>
            <a:r>
              <a:rPr lang="ar-SA" sz="1400" b="1" dirty="0" smtClean="0"/>
              <a:t>المجتمعي</a:t>
            </a:r>
            <a:r>
              <a:rPr lang="ar-EG" sz="1400" b="1" dirty="0"/>
              <a:t> </a:t>
            </a:r>
            <a:r>
              <a:rPr lang="ar-EG" sz="1400" b="1" dirty="0" smtClean="0"/>
              <a:t>)</a:t>
            </a:r>
            <a:r>
              <a:rPr lang="en-US" sz="1400" b="1" dirty="0" smtClean="0"/>
              <a:t> </a:t>
            </a:r>
            <a:r>
              <a:rPr lang="ar-SA" sz="1400" b="1" dirty="0" smtClean="0"/>
              <a:t>ومما </a:t>
            </a:r>
            <a:r>
              <a:rPr lang="ar-SA" sz="1400" b="1" dirty="0"/>
              <a:t>هو جدير بالذكر فإنه بعد صدور قرار مجلس الجامعة رقم 199 بتاريخ </a:t>
            </a:r>
            <a:r>
              <a:rPr lang="en-US" sz="1600" b="1" dirty="0"/>
              <a:t>28/2/2022</a:t>
            </a:r>
            <a:r>
              <a:rPr lang="ar-SA" sz="1600" b="1" dirty="0"/>
              <a:t>، </a:t>
            </a:r>
            <a:r>
              <a:rPr lang="ar-SA" sz="1400" b="1" dirty="0"/>
              <a:t>قام منسق المشروع ا.د / أسماء محمد اسماعيل بتشكيل فريق من الهيئة المعاونة لحصر أسماء الطلاب بالاقسام الأربعة وعمل روابط علي الواتساب لتفعيل قنوات الاتصال</a:t>
            </a:r>
            <a:r>
              <a:rPr lang="en-US" sz="1400" b="1" dirty="0"/>
              <a:t>. </a:t>
            </a:r>
            <a:r>
              <a:rPr lang="ar-SA" sz="1400" b="1" dirty="0"/>
              <a:t>وقد تجاوب الطلاب وبدأو بالفعل بعمل تعاقدات ، ففي قسم الآثار اليونانية تعاقد 15 طالبا من اجمالي </a:t>
            </a:r>
            <a:r>
              <a:rPr lang="en-US" sz="1400" b="1" dirty="0"/>
              <a:t>29 </a:t>
            </a:r>
            <a:r>
              <a:rPr lang="ar-SA" sz="1400" b="1" dirty="0"/>
              <a:t>طالب، وفي قسم الاثار المصرية تعاقد 7 طلاب من اجمالي 32 طالب، وفي قسم اسلامي تعاقد 6 طلاب من اصل14 طالب، وفي قسم الترميم تعاقد 17 طالب من اجمالي 39 طالب</a:t>
            </a:r>
            <a:r>
              <a:rPr lang="en-US" sz="1400" b="1" dirty="0"/>
              <a:t> . </a:t>
            </a:r>
            <a:r>
              <a:rPr lang="ar-SA" sz="1400" b="1" dirty="0"/>
              <a:t>وقد أكد السيد الأستاذ الدكتور/ محمد كمال خلاف عميد الكلية اهتمام الكلية بتفعيل مشاركة الطلاب في مشروع محمو الأمية وتعليم الكبار لما له من ابعاد تهم المجتمع المصري وتحقق التنمية المستدامة وتنهض بمستوي المواطنين المصريين</a:t>
            </a:r>
            <a:endParaRPr lang="en-US" sz="1400" b="1" dirty="0"/>
          </a:p>
          <a:p>
            <a:pPr algn="ctr" rtl="1"/>
            <a:r>
              <a:rPr lang="ar-SA" sz="1400" b="1" dirty="0"/>
              <a:t>وقد أكد السيد الأستاذ الدكتور/ محمد كمال خلاف عميد الكلية اهتمام الكلية بتفعيل مشاركة الطلاب </a:t>
            </a:r>
            <a:r>
              <a:rPr lang="ar-SA" sz="1400" b="1" dirty="0" smtClean="0"/>
              <a:t>في</a:t>
            </a:r>
            <a:endParaRPr lang="ar-EG" sz="1400" b="1" dirty="0" smtClean="0"/>
          </a:p>
          <a:p>
            <a:pPr algn="ctr" rtl="1"/>
            <a:r>
              <a:rPr lang="ar-SA" sz="1400" b="1" dirty="0" smtClean="0"/>
              <a:t> </a:t>
            </a:r>
            <a:r>
              <a:rPr lang="ar-SA" sz="1400" b="1" dirty="0"/>
              <a:t>مشروع محمو الأمية وتعليم الكبار لما له من ابعاد تهم المجتمع المصري </a:t>
            </a:r>
            <a:endParaRPr lang="ar-EG" sz="1400" b="1" dirty="0" smtClean="0"/>
          </a:p>
          <a:p>
            <a:pPr algn="ctr" rtl="1"/>
            <a:r>
              <a:rPr lang="ar-SA" sz="1400" b="1" dirty="0" smtClean="0"/>
              <a:t>وتحقق </a:t>
            </a:r>
            <a:r>
              <a:rPr lang="ar-SA" sz="1400" b="1" dirty="0"/>
              <a:t>التنمية المستدامة وتنهض بمستوي المواطنين المصريين</a:t>
            </a:r>
            <a:endParaRPr lang="en-US" sz="1400" b="1" dirty="0"/>
          </a:p>
        </p:txBody>
      </p:sp>
      <p:pic>
        <p:nvPicPr>
          <p:cNvPr id="8" name="Picture 7" descr="C:\Users\amany\Desktop\سطح المكتب تقارير مهمة2022\الموقع2023\Untitled.jpg"/>
          <p:cNvPicPr/>
          <p:nvPr/>
        </p:nvPicPr>
        <p:blipFill>
          <a:blip r:embed="rId2">
            <a:extLst>
              <a:ext uri="{28A0092B-C50C-407E-A947-70E740481C1C}">
                <a14:useLocalDpi xmlns:a14="http://schemas.microsoft.com/office/drawing/2010/main" val="0"/>
              </a:ext>
            </a:extLst>
          </a:blip>
          <a:srcRect/>
          <a:stretch>
            <a:fillRect/>
          </a:stretch>
        </p:blipFill>
        <p:spPr bwMode="auto">
          <a:xfrm>
            <a:off x="4484370" y="3317557"/>
            <a:ext cx="4552950" cy="3514725"/>
          </a:xfrm>
          <a:prstGeom prst="rect">
            <a:avLst/>
          </a:prstGeom>
          <a:noFill/>
          <a:ln>
            <a:noFill/>
          </a:ln>
        </p:spPr>
      </p:pic>
      <p:pic>
        <p:nvPicPr>
          <p:cNvPr id="9" name="Picture 8" descr="C:\Users\amany\Desktop\سطح المكتب تقارير مهمة2022\الموقع2023\Untitled7.jpg"/>
          <p:cNvPicPr/>
          <p:nvPr/>
        </p:nvPicPr>
        <p:blipFill>
          <a:blip r:embed="rId3">
            <a:extLst>
              <a:ext uri="{28A0092B-C50C-407E-A947-70E740481C1C}">
                <a14:useLocalDpi xmlns:a14="http://schemas.microsoft.com/office/drawing/2010/main" val="0"/>
              </a:ext>
            </a:extLst>
          </a:blip>
          <a:srcRect/>
          <a:stretch>
            <a:fillRect/>
          </a:stretch>
        </p:blipFill>
        <p:spPr bwMode="auto">
          <a:xfrm>
            <a:off x="0" y="3302316"/>
            <a:ext cx="4572000" cy="3514725"/>
          </a:xfrm>
          <a:prstGeom prst="rect">
            <a:avLst/>
          </a:prstGeom>
          <a:noFill/>
          <a:ln>
            <a:noFill/>
          </a:ln>
        </p:spPr>
      </p:pic>
    </p:spTree>
    <p:extLst>
      <p:ext uri="{BB962C8B-B14F-4D97-AF65-F5344CB8AC3E}">
        <p14:creationId xmlns:p14="http://schemas.microsoft.com/office/powerpoint/2010/main" val="320671883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تدفق">
  <a:themeElements>
    <a:clrScheme name="تدفق">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تدفق">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تدفق">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2676</TotalTime>
  <Words>1132</Words>
  <Application>Microsoft Office PowerPoint</Application>
  <PresentationFormat>On-screen Show (4:3)</PresentationFormat>
  <Paragraphs>81</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تدفق</vt:lpstr>
      <vt:lpstr>سادساًً:أنشطة مشروع التنوير المجتمعي</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Shehab</dc:creator>
  <cp:lastModifiedBy>amany</cp:lastModifiedBy>
  <cp:revision>341</cp:revision>
  <dcterms:created xsi:type="dcterms:W3CDTF">2021-05-20T08:38:50Z</dcterms:created>
  <dcterms:modified xsi:type="dcterms:W3CDTF">2023-08-19T23:57:50Z</dcterms:modified>
</cp:coreProperties>
</file>