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2" r:id="rId2"/>
    <p:sldId id="283" r:id="rId3"/>
    <p:sldId id="298" r:id="rId4"/>
    <p:sldId id="289" r:id="rId5"/>
    <p:sldId id="299" r:id="rId6"/>
    <p:sldId id="300" r:id="rId7"/>
    <p:sldId id="301" r:id="rId8"/>
    <p:sldId id="302" r:id="rId9"/>
    <p:sldId id="305" r:id="rId10"/>
    <p:sldId id="304" r:id="rId11"/>
    <p:sldId id="30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2782C-7563-49F9-AA5A-7F8E82B418E1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4C7FB-4AC0-49A6-BBCA-781D8B94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1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4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6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3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8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5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8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4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787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81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Valeric_acid" TargetMode="External"/><Relationship Id="rId13" Type="http://schemas.openxmlformats.org/officeDocument/2006/relationships/hyperlink" Target="http://en.wikipedia.org/wiki/Valine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en.wikipedia.org/wiki/Tetrahydrothiophene" TargetMode="External"/><Relationship Id="rId12" Type="http://schemas.openxmlformats.org/officeDocument/2006/relationships/hyperlink" Target="http://en.wikipedia.org/wiki/Isoleucine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hyperlink" Target="http://en.wikipedia.org/wiki/B_vitamins" TargetMode="External"/><Relationship Id="rId11" Type="http://schemas.openxmlformats.org/officeDocument/2006/relationships/hyperlink" Target="http://en.wikipedia.org/wiki/Fatty_acid" TargetMode="External"/><Relationship Id="rId5" Type="http://schemas.openxmlformats.org/officeDocument/2006/relationships/image" Target="../media/image15.emf"/><Relationship Id="rId10" Type="http://schemas.openxmlformats.org/officeDocument/2006/relationships/hyperlink" Target="http://en.wikipedia.org/wiki/Carboxylase" TargetMode="External"/><Relationship Id="rId4" Type="http://schemas.openxmlformats.org/officeDocument/2006/relationships/oleObject" Target="../embeddings/oleObject8.bin"/><Relationship Id="rId9" Type="http://schemas.openxmlformats.org/officeDocument/2006/relationships/hyperlink" Target="http://en.wikipedia.org/wiki/Coenzyme" TargetMode="External"/><Relationship Id="rId14" Type="http://schemas.openxmlformats.org/officeDocument/2006/relationships/hyperlink" Target="http://en.wikipedia.org/wiki/Gluconeogenesis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Carbon_dioxide" TargetMode="External"/><Relationship Id="rId3" Type="http://schemas.openxmlformats.org/officeDocument/2006/relationships/hyperlink" Target="http://en.wikipedia.org/wiki/File:Biotin_structure_JA.png" TargetMode="External"/><Relationship Id="rId7" Type="http://schemas.openxmlformats.org/officeDocument/2006/relationships/hyperlink" Target="http://en.wikipedia.org/wiki/Amino_acid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hyperlink" Target="http://en.wikipedia.org/wiki/File:Biotin-3D-balls.png" TargetMode="External"/><Relationship Id="rId4" Type="http://schemas.openxmlformats.org/officeDocument/2006/relationships/image" Target="../media/image16.png"/><Relationship Id="rId9" Type="http://schemas.openxmlformats.org/officeDocument/2006/relationships/hyperlink" Target="http://en.wikipedia.org/wiki/Blood_sugar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1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Heterocyclic" TargetMode="External"/><Relationship Id="rId13" Type="http://schemas.openxmlformats.org/officeDocument/2006/relationships/hyperlink" Target="http://en.wikipedia.org/wiki/Hydrogen" TargetMode="External"/><Relationship Id="rId3" Type="http://schemas.openxmlformats.org/officeDocument/2006/relationships/hyperlink" Target="http://en.wikipedia.org/wiki/Chemical_compound" TargetMode="External"/><Relationship Id="rId7" Type="http://schemas.openxmlformats.org/officeDocument/2006/relationships/hyperlink" Target="http://en.wikipedia.org/wiki/Aromatic" TargetMode="External"/><Relationship Id="rId12" Type="http://schemas.openxmlformats.org/officeDocument/2006/relationships/hyperlink" Target="http://en.wikipedia.org/wiki/Carbon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Organic_compound" TargetMode="External"/><Relationship Id="rId11" Type="http://schemas.openxmlformats.org/officeDocument/2006/relationships/hyperlink" Target="http://en.wikipedia.org/wiki/Methine" TargetMode="External"/><Relationship Id="rId5" Type="http://schemas.openxmlformats.org/officeDocument/2006/relationships/hyperlink" Target="http://en.wikipedia.org/wiki/Chemical_formula" TargetMode="External"/><Relationship Id="rId15" Type="http://schemas.openxmlformats.org/officeDocument/2006/relationships/hyperlink" Target="http://en.wikipedia.org/wiki/Macrocycle" TargetMode="External"/><Relationship Id="rId10" Type="http://schemas.openxmlformats.org/officeDocument/2006/relationships/hyperlink" Target="http://en.wikipedia.org/wiki/Pyrrole" TargetMode="External"/><Relationship Id="rId4" Type="http://schemas.openxmlformats.org/officeDocument/2006/relationships/hyperlink" Target="http://en.wikipedia.org/wiki/Porphyrin" TargetMode="External"/><Relationship Id="rId9" Type="http://schemas.openxmlformats.org/officeDocument/2006/relationships/hyperlink" Target="http://en.wikipedia.org/wiki/Chemical_structure" TargetMode="External"/><Relationship Id="rId14" Type="http://schemas.openxmlformats.org/officeDocument/2006/relationships/hyperlink" Target="http://en.wikipedia.org/wiki/Functional_group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://en.wikipedia.org/wiki/Heme" TargetMode="External"/><Relationship Id="rId7" Type="http://schemas.openxmlformats.org/officeDocument/2006/relationships/hyperlink" Target="http://en.wikipedia.org/wiki/Protoporphyrin_I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Heme_B" TargetMode="External"/><Relationship Id="rId5" Type="http://schemas.openxmlformats.org/officeDocument/2006/relationships/hyperlink" Target="http://en.wikipedia.org/wiki/Nitrogen" TargetMode="External"/><Relationship Id="rId4" Type="http://schemas.openxmlformats.org/officeDocument/2006/relationships/hyperlink" Target="http://en.wikipedia.org/wiki/Iron" TargetMode="External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Chlorin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21" y="4945743"/>
            <a:ext cx="907107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3</a:t>
            </a:r>
            <a:r>
              <a:rPr lang="en-US" b="1" baseline="30000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rd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 Year Students</a:t>
            </a:r>
          </a:p>
          <a:p>
            <a:pPr algn="ctr" rtl="1"/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Special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Chem-Phys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 Geo-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Zoo-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</a:t>
            </a:r>
            <a:r>
              <a:rPr lang="en-US" b="1" dirty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Bot-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</a:t>
            </a:r>
            <a:endParaRPr lang="en-US" b="1" dirty="0">
              <a:solidFill>
                <a:prstClr val="black"/>
              </a:solidFill>
              <a:latin typeface="Cambria" pitchFamily="18" charset="0"/>
              <a:cs typeface="Arial" pitchFamily="34" charset="0"/>
            </a:endParaRPr>
          </a:p>
          <a:p>
            <a:pPr algn="ctr" rtl="1"/>
            <a:endParaRPr lang="en-US" b="1" dirty="0" smtClean="0">
              <a:solidFill>
                <a:prstClr val="black"/>
              </a:solidFill>
              <a:latin typeface="Cambria" pitchFamily="18" charset="0"/>
              <a:cs typeface="Arial" pitchFamily="34" charset="0"/>
            </a:endParaRPr>
          </a:p>
          <a:p>
            <a:pPr algn="ctr" rtl="1"/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Prof. Ahmed El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Kady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Prof. 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Fatehia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Korany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Dr. Adel Abdel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Gawad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Dr.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Asmaa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Mouorad</a:t>
            </a:r>
            <a:endParaRPr lang="en-US" b="1" dirty="0" smtClean="0">
              <a:solidFill>
                <a:prstClr val="black"/>
              </a:solidFill>
              <a:latin typeface="Cambria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807" y="304800"/>
            <a:ext cx="2534193" cy="971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07982" y="4953000"/>
            <a:ext cx="281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/>
              <a:t>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72876" y="1276376"/>
            <a:ext cx="54423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cs typeface="Arial" pitchFamily="34" charset="0"/>
              </a:rPr>
              <a:t>Heterocyclic Compounds</a:t>
            </a:r>
            <a:endParaRPr lang="en-US" sz="4000" b="1" dirty="0"/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514600"/>
            <a:ext cx="3171825" cy="204359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399" y="2667000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43788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Applications of Pyrrole, Furan, and </a:t>
            </a:r>
            <a:r>
              <a:rPr lang="en-US" b="1" dirty="0" err="1" smtClean="0">
                <a:solidFill>
                  <a:prstClr val="black"/>
                </a:solidFill>
              </a:rPr>
              <a:t>Thiofene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1447800"/>
            <a:ext cx="883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Furfural </a:t>
            </a:r>
            <a:r>
              <a:rPr lang="en-US" dirty="0"/>
              <a:t>is used on a large scale as a solvent for refining lubricating oils, and for removing butadiene from its mixture with </a:t>
            </a:r>
            <a:r>
              <a:rPr lang="en-US" dirty="0" err="1"/>
              <a:t>butene</a:t>
            </a:r>
            <a:r>
              <a:rPr lang="en-US" dirty="0"/>
              <a:t> and butane.</a:t>
            </a:r>
          </a:p>
          <a:p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733801" y="1022866"/>
            <a:ext cx="13940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2- Furfural</a:t>
            </a:r>
            <a:endParaRPr lang="en-US" b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429621"/>
              </p:ext>
            </p:extLst>
          </p:nvPr>
        </p:nvGraphicFramePr>
        <p:xfrm>
          <a:off x="698861" y="2209800"/>
          <a:ext cx="7683139" cy="1034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2" name="CS ChemDraw Drawing" r:id="rId4" imgW="5714648" imgH="775249" progId="ChemDraw.Document.6.0">
                  <p:embed/>
                </p:oleObj>
              </mc:Choice>
              <mc:Fallback>
                <p:oleObj name="CS ChemDraw Drawing" r:id="rId4" imgW="5714648" imgH="775249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861" y="2209800"/>
                        <a:ext cx="7683139" cy="10345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982062" y="3244334"/>
            <a:ext cx="1265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3- </a:t>
            </a:r>
            <a:r>
              <a:rPr lang="en-US" b="1" dirty="0" err="1" smtClean="0"/>
              <a:t>Thiofene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152400" y="3810000"/>
            <a:ext cx="88392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Biotin</a:t>
            </a:r>
            <a:r>
              <a:rPr lang="en-US" dirty="0"/>
              <a:t>, also known as </a:t>
            </a:r>
            <a:r>
              <a:rPr lang="en-US" b="1" dirty="0"/>
              <a:t>vitamin H</a:t>
            </a:r>
            <a:r>
              <a:rPr lang="en-US" dirty="0"/>
              <a:t> or </a:t>
            </a:r>
            <a:r>
              <a:rPr lang="en-US" b="1" dirty="0"/>
              <a:t>coenzyme R</a:t>
            </a:r>
            <a:r>
              <a:rPr lang="en-US" dirty="0"/>
              <a:t>, is a water-soluble </a:t>
            </a:r>
            <a:r>
              <a:rPr lang="en-US" u="sng" dirty="0">
                <a:hlinkClick r:id="rId6" tooltip="B vitamins"/>
              </a:rPr>
              <a:t>B-vitamin</a:t>
            </a:r>
            <a:r>
              <a:rPr lang="en-US" dirty="0"/>
              <a:t> (</a:t>
            </a:r>
            <a:r>
              <a:rPr lang="en-US" b="1" dirty="0"/>
              <a:t>vitamin B</a:t>
            </a:r>
            <a:r>
              <a:rPr lang="en-US" b="1" baseline="-25000" dirty="0"/>
              <a:t>7</a:t>
            </a:r>
            <a:r>
              <a:rPr lang="en-US" dirty="0"/>
              <a:t>).It is composed of a </a:t>
            </a:r>
            <a:r>
              <a:rPr lang="en-US" dirty="0" err="1"/>
              <a:t>ureido</a:t>
            </a:r>
            <a:r>
              <a:rPr lang="en-US" dirty="0"/>
              <a:t> (</a:t>
            </a:r>
            <a:r>
              <a:rPr lang="en-US" dirty="0" err="1"/>
              <a:t>tetrahydroimidizalone</a:t>
            </a:r>
            <a:r>
              <a:rPr lang="en-US" dirty="0"/>
              <a:t>) ring fused with a </a:t>
            </a:r>
            <a:r>
              <a:rPr lang="en-US" u="sng" dirty="0" err="1">
                <a:hlinkClick r:id="rId7" tooltip="Tetrahydrothiophene"/>
              </a:rPr>
              <a:t>tetrahydrothiophene</a:t>
            </a:r>
            <a:r>
              <a:rPr lang="en-US" dirty="0"/>
              <a:t> ring. A </a:t>
            </a:r>
            <a:r>
              <a:rPr lang="en-US" u="sng" dirty="0" err="1">
                <a:hlinkClick r:id="rId8" tooltip="Valeric acid"/>
              </a:rPr>
              <a:t>valeric</a:t>
            </a:r>
            <a:r>
              <a:rPr lang="en-US" u="sng" dirty="0">
                <a:hlinkClick r:id="rId8" tooltip="Valeric acid"/>
              </a:rPr>
              <a:t> acid</a:t>
            </a:r>
            <a:r>
              <a:rPr lang="en-US" dirty="0"/>
              <a:t> substituent is attached to one of the carbon atoms of the </a:t>
            </a:r>
            <a:r>
              <a:rPr lang="en-US" dirty="0" err="1"/>
              <a:t>tetrahydrothiophene</a:t>
            </a:r>
            <a:r>
              <a:rPr lang="en-US" dirty="0"/>
              <a:t> ring. Biotin is a </a:t>
            </a:r>
            <a:r>
              <a:rPr lang="en-US" u="sng" dirty="0">
                <a:hlinkClick r:id="rId9" tooltip="Coenzyme"/>
              </a:rPr>
              <a:t>coenzyme</a:t>
            </a:r>
            <a:r>
              <a:rPr lang="en-US" dirty="0"/>
              <a:t> for </a:t>
            </a:r>
            <a:r>
              <a:rPr lang="en-US" u="sng" dirty="0">
                <a:hlinkClick r:id="rId10" tooltip="Carboxylase"/>
              </a:rPr>
              <a:t>carboxylase</a:t>
            </a:r>
            <a:r>
              <a:rPr lang="en-US" dirty="0"/>
              <a:t> enzymes, involved in the synthesis of </a:t>
            </a:r>
            <a:r>
              <a:rPr lang="en-US" u="sng" dirty="0">
                <a:hlinkClick r:id="rId11" tooltip="Fatty acid"/>
              </a:rPr>
              <a:t>fatty acids</a:t>
            </a:r>
            <a:r>
              <a:rPr lang="en-US" dirty="0"/>
              <a:t>, </a:t>
            </a:r>
            <a:r>
              <a:rPr lang="en-US" u="sng" dirty="0">
                <a:hlinkClick r:id="rId12" tooltip="Isoleucine"/>
              </a:rPr>
              <a:t>isoleucine</a:t>
            </a:r>
            <a:r>
              <a:rPr lang="en-US" dirty="0"/>
              <a:t>, and </a:t>
            </a:r>
            <a:r>
              <a:rPr lang="en-US" u="sng" dirty="0" err="1">
                <a:hlinkClick r:id="rId13" tooltip="Valine"/>
              </a:rPr>
              <a:t>valine</a:t>
            </a:r>
            <a:r>
              <a:rPr lang="en-US" dirty="0"/>
              <a:t>, and in </a:t>
            </a:r>
            <a:r>
              <a:rPr lang="en-US" u="sng" dirty="0">
                <a:hlinkClick r:id="rId14" tooltip="Gluconeogenesis"/>
              </a:rPr>
              <a:t>gluconeogenesis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339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43788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Applications of Pyrrole, Furan, and </a:t>
            </a:r>
            <a:r>
              <a:rPr lang="en-US" b="1" dirty="0" err="1" smtClean="0">
                <a:solidFill>
                  <a:prstClr val="black"/>
                </a:solidFill>
              </a:rPr>
              <a:t>Thiofene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49154" name="Picture 29" descr="Description: http://upload.wikimedia.org/wikipedia/commons/thumb/f/f9/Biotin_structure_JA.png/200px-Biotin_structure_JA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543" y="1066800"/>
            <a:ext cx="2902857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53" name="Picture 30" descr="Description: http://upload.wikimedia.org/wikipedia/commons/thumb/3/32/Biotin-3D-balls.png/200px-Biotin-3D-balls.pn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614" y="1206624"/>
            <a:ext cx="2639494" cy="163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3418452"/>
            <a:ext cx="89916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Biotin</a:t>
            </a:r>
            <a:r>
              <a:rPr lang="en-US" dirty="0"/>
              <a:t> is necessary for cell growth, the production of fatty acids, and the metabolism of fats and </a:t>
            </a:r>
            <a:r>
              <a:rPr lang="en-US" u="sng" dirty="0">
                <a:hlinkClick r:id="rId7" tooltip="Amino acids"/>
              </a:rPr>
              <a:t>amino acids</a:t>
            </a:r>
            <a:r>
              <a:rPr lang="en-US" dirty="0"/>
              <a:t>. Biotin assists in various metabolic reactions involving the transfer of </a:t>
            </a:r>
            <a:r>
              <a:rPr lang="en-US" u="sng" dirty="0">
                <a:hlinkClick r:id="rId8" tooltip="Carbon dioxide"/>
              </a:rPr>
              <a:t>carbon dioxide</a:t>
            </a:r>
            <a:r>
              <a:rPr lang="en-US" dirty="0"/>
              <a:t>. It may also be helpful in maintaining a steady </a:t>
            </a:r>
            <a:r>
              <a:rPr lang="en-US" u="sng" dirty="0">
                <a:hlinkClick r:id="rId9" tooltip="Blood sugar"/>
              </a:rPr>
              <a:t>blood sugar</a:t>
            </a:r>
            <a:r>
              <a:rPr lang="en-US" dirty="0"/>
              <a:t> level.it presents in egg yolk.</a:t>
            </a:r>
          </a:p>
        </p:txBody>
      </p:sp>
    </p:spTree>
    <p:extLst>
      <p:ext uri="{BB962C8B-B14F-4D97-AF65-F5344CB8AC3E}">
        <p14:creationId xmlns:p14="http://schemas.microsoft.com/office/powerpoint/2010/main" val="31445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4314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Synthesis Of </a:t>
            </a:r>
            <a:r>
              <a:rPr lang="en-US" b="1" dirty="0">
                <a:solidFill>
                  <a:prstClr val="black"/>
                </a:solidFill>
              </a:rPr>
              <a:t>Thiophene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535" y="1143000"/>
            <a:ext cx="2900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1. From </a:t>
            </a:r>
            <a:r>
              <a:rPr lang="en-US" b="1" dirty="0" err="1"/>
              <a:t>Paal</a:t>
            </a:r>
            <a:r>
              <a:rPr lang="en-US" b="1" dirty="0"/>
              <a:t>-Knorr synthesis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852453"/>
              </p:ext>
            </p:extLst>
          </p:nvPr>
        </p:nvGraphicFramePr>
        <p:xfrm>
          <a:off x="2572732" y="1676400"/>
          <a:ext cx="3828068" cy="89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1" name="CS ChemDraw Drawing" r:id="rId4" imgW="2998773" imgH="699128" progId="ChemDraw.Document.6.0">
                  <p:embed/>
                </p:oleObj>
              </mc:Choice>
              <mc:Fallback>
                <p:oleObj name="CS ChemDraw Drawing" r:id="rId4" imgW="2998773" imgH="69912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72732" y="1676400"/>
                        <a:ext cx="3828068" cy="89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602" name="Picture 9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56" y="2700336"/>
            <a:ext cx="8007244" cy="92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52400" y="3733800"/>
            <a:ext cx="36132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2. From </a:t>
            </a:r>
            <a:r>
              <a:rPr lang="en-US" b="1" dirty="0"/>
              <a:t>action of </a:t>
            </a:r>
            <a:r>
              <a:rPr lang="en-US" b="1" dirty="0" err="1"/>
              <a:t>sulphur</a:t>
            </a:r>
            <a:r>
              <a:rPr lang="en-US" b="1" dirty="0"/>
              <a:t> on butane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771248"/>
              </p:ext>
            </p:extLst>
          </p:nvPr>
        </p:nvGraphicFramePr>
        <p:xfrm>
          <a:off x="2590800" y="4530456"/>
          <a:ext cx="4267200" cy="771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2" name="CS ChemDraw Drawing" r:id="rId7" imgW="2617887" imgH="473733" progId="ChemDraw.Document.6.0">
                  <p:embed/>
                </p:oleObj>
              </mc:Choice>
              <mc:Fallback>
                <p:oleObj name="CS ChemDraw Drawing" r:id="rId7" imgW="2617887" imgH="47373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90800" y="4530456"/>
                        <a:ext cx="4267200" cy="771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29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4314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Synthesis Of </a:t>
            </a:r>
            <a:r>
              <a:rPr lang="en-US" b="1" dirty="0">
                <a:solidFill>
                  <a:prstClr val="black"/>
                </a:solidFill>
              </a:rPr>
              <a:t>Thiophene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29" y="102286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3. By </a:t>
            </a:r>
            <a:r>
              <a:rPr lang="en-US" b="1" dirty="0"/>
              <a:t>distilling sodium succinate with P</a:t>
            </a:r>
            <a:r>
              <a:rPr lang="en-US" b="1" baseline="-25000" dirty="0"/>
              <a:t>2</a:t>
            </a:r>
            <a:r>
              <a:rPr lang="en-US" b="1" dirty="0"/>
              <a:t>S</a:t>
            </a:r>
            <a:r>
              <a:rPr lang="en-US" b="1" baseline="-25000" dirty="0"/>
              <a:t>5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141379"/>
              </p:ext>
            </p:extLst>
          </p:nvPr>
        </p:nvGraphicFramePr>
        <p:xfrm>
          <a:off x="2423563" y="1752600"/>
          <a:ext cx="4296874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1" name="CS ChemDraw Drawing" r:id="rId4" imgW="3020098" imgH="577118" progId="ChemDraw.Document.6.0">
                  <p:embed/>
                </p:oleObj>
              </mc:Choice>
              <mc:Fallback>
                <p:oleObj name="CS ChemDraw Drawing" r:id="rId4" imgW="3020098" imgH="57711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23563" y="1752600"/>
                        <a:ext cx="4296874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4606" y="3364468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4. By </a:t>
            </a:r>
            <a:r>
              <a:rPr lang="en-US" b="1" dirty="0"/>
              <a:t>treatment of </a:t>
            </a:r>
            <a:r>
              <a:rPr lang="en-US" b="1" dirty="0" err="1"/>
              <a:t>diacetylenes</a:t>
            </a:r>
            <a:r>
              <a:rPr lang="en-US" b="1" dirty="0"/>
              <a:t> with hydrogen </a:t>
            </a:r>
            <a:r>
              <a:rPr lang="en-US" b="1" dirty="0" err="1"/>
              <a:t>sulphide</a:t>
            </a:r>
            <a:r>
              <a:rPr lang="en-US" b="1" dirty="0"/>
              <a:t> in basic conditions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613635"/>
              </p:ext>
            </p:extLst>
          </p:nvPr>
        </p:nvGraphicFramePr>
        <p:xfrm>
          <a:off x="1368149" y="3962401"/>
          <a:ext cx="6621710" cy="761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2" name="CS ChemDraw Drawing" r:id="rId6" imgW="3808056" imgH="438642" progId="ChemDraw.Document.6.0">
                  <p:embed/>
                </p:oleObj>
              </mc:Choice>
              <mc:Fallback>
                <p:oleObj name="CS ChemDraw Drawing" r:id="rId6" imgW="3808056" imgH="43864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68149" y="3962401"/>
                        <a:ext cx="6621710" cy="7618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19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4639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</a:t>
            </a:r>
            <a:r>
              <a:rPr lang="en-US" b="1" dirty="0">
                <a:solidFill>
                  <a:prstClr val="black"/>
                </a:solidFill>
              </a:rPr>
              <a:t>Thiophene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022866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Thiophene resembles benzene, rather than furan or pyrrole in many of its reactions.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2400" y="1524000"/>
            <a:ext cx="2145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1. Addition </a:t>
            </a:r>
            <a:r>
              <a:rPr lang="en-US" b="1" dirty="0"/>
              <a:t>reaction: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41514" y="1906397"/>
            <a:ext cx="88500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a) Thiophene </a:t>
            </a:r>
            <a:r>
              <a:rPr lang="en-US" dirty="0"/>
              <a:t>is stable to aqueous, but not to anhydrous mineral acids which causes polymerization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289244"/>
              </p:ext>
            </p:extLst>
          </p:nvPr>
        </p:nvGraphicFramePr>
        <p:xfrm>
          <a:off x="725931" y="2667000"/>
          <a:ext cx="7995340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4" name="CS ChemDraw Drawing" r:id="rId4" imgW="6164370" imgH="860548" progId="ChemDraw.Document.6.0">
                  <p:embed/>
                </p:oleObj>
              </mc:Choice>
              <mc:Fallback>
                <p:oleObj name="CS ChemDraw Drawing" r:id="rId4" imgW="6164370" imgH="86054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5931" y="2667000"/>
                        <a:ext cx="7995340" cy="1116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41514" y="3849469"/>
            <a:ext cx="88500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b) Reduction</a:t>
            </a:r>
            <a:r>
              <a:rPr lang="en-US" dirty="0"/>
              <a:t>: thiophene is reduced by sodium and alcohol to give 2,3-dihydrothiophene and 2,5-dihydrothiophene, but catalytic reduction of thiophene yielding n-butane and H</a:t>
            </a:r>
            <a:r>
              <a:rPr lang="en-US" baseline="-25000" dirty="0"/>
              <a:t>2</a:t>
            </a:r>
            <a:r>
              <a:rPr lang="en-US" dirty="0"/>
              <a:t>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2400" y="5105400"/>
            <a:ext cx="533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c) Thiophene </a:t>
            </a:r>
            <a:r>
              <a:rPr lang="en-US" dirty="0"/>
              <a:t>doesn’t undergo Diels-Alder reaction.</a:t>
            </a:r>
          </a:p>
        </p:txBody>
      </p:sp>
    </p:spTree>
    <p:extLst>
      <p:ext uri="{BB962C8B-B14F-4D97-AF65-F5344CB8AC3E}">
        <p14:creationId xmlns:p14="http://schemas.microsoft.com/office/powerpoint/2010/main" val="246382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4639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</a:t>
            </a:r>
            <a:r>
              <a:rPr lang="en-US" b="1" dirty="0">
                <a:solidFill>
                  <a:prstClr val="black"/>
                </a:solidFill>
              </a:rPr>
              <a:t>Thiophene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034703"/>
            <a:ext cx="883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d) Thiophene </a:t>
            </a:r>
            <a:r>
              <a:rPr lang="en-US" dirty="0"/>
              <a:t>forms addition products with halogens, it reacts with chlorine at 40°C yielding addition product; </a:t>
            </a:r>
            <a:r>
              <a:rPr lang="en-US" dirty="0" err="1"/>
              <a:t>tetrachlorotetrahydro</a:t>
            </a:r>
            <a:r>
              <a:rPr lang="en-US" dirty="0"/>
              <a:t> thiophene, with substitution products 2-chloro or 2,5-dichlorothiophene.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2362200"/>
            <a:ext cx="1388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e) Oxidation</a:t>
            </a:r>
            <a:r>
              <a:rPr lang="en-US" dirty="0"/>
              <a:t>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0534975"/>
              </p:ext>
            </p:extLst>
          </p:nvPr>
        </p:nvGraphicFramePr>
        <p:xfrm>
          <a:off x="2616344" y="2954230"/>
          <a:ext cx="3860656" cy="1389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1" name="CS ChemDraw Drawing" r:id="rId4" imgW="2576856" imgH="926412" progId="ChemDraw.Document.6.0">
                  <p:embed/>
                </p:oleObj>
              </mc:Choice>
              <mc:Fallback>
                <p:oleObj name="CS ChemDraw Drawing" r:id="rId4" imgW="2576856" imgH="92641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16344" y="2954230"/>
                        <a:ext cx="3860656" cy="1389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912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4639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</a:t>
            </a:r>
            <a:r>
              <a:rPr lang="en-US" b="1" dirty="0">
                <a:solidFill>
                  <a:prstClr val="black"/>
                </a:solidFill>
              </a:rPr>
              <a:t>Thiophene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657" y="1022866"/>
            <a:ext cx="5301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2. Electrophilic </a:t>
            </a:r>
            <a:r>
              <a:rPr lang="en-US" b="1" dirty="0"/>
              <a:t>substitution reactions with thiophene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068958"/>
              </p:ext>
            </p:extLst>
          </p:nvPr>
        </p:nvGraphicFramePr>
        <p:xfrm>
          <a:off x="1519238" y="1450975"/>
          <a:ext cx="5397500" cy="525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5" name="CS ChemDraw Drawing" r:id="rId4" imgW="4942077" imgH="4794290" progId="ChemDraw.Document.6.0">
                  <p:embed/>
                </p:oleObj>
              </mc:Choice>
              <mc:Fallback>
                <p:oleObj name="CS ChemDraw Drawing" r:id="rId4" imgW="4942077" imgH="479429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19238" y="1450975"/>
                        <a:ext cx="5397500" cy="5254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147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43788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Applications of Pyrrole, Furan, and </a:t>
            </a:r>
            <a:r>
              <a:rPr lang="en-US" b="1" dirty="0" err="1" smtClean="0">
                <a:solidFill>
                  <a:prstClr val="black"/>
                </a:solidFill>
              </a:rPr>
              <a:t>Thiofene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1936" y="990600"/>
            <a:ext cx="11628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1-Pyrrole</a:t>
            </a:r>
            <a:endParaRPr lang="en-US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0" y="1219200"/>
            <a:ext cx="1213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Porphyrins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2656" y="1755915"/>
            <a:ext cx="903514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Porphin</a:t>
            </a:r>
            <a:r>
              <a:rPr lang="en-US" dirty="0"/>
              <a:t> is the parent </a:t>
            </a:r>
            <a:r>
              <a:rPr lang="en-US" dirty="0">
                <a:hlinkClick r:id="rId3" tooltip="Chemical compound"/>
              </a:rPr>
              <a:t>chemical compound</a:t>
            </a:r>
            <a:r>
              <a:rPr lang="en-US" dirty="0"/>
              <a:t> for types of biochemically significant compounds called </a:t>
            </a:r>
            <a:r>
              <a:rPr lang="en-US" dirty="0" err="1">
                <a:hlinkClick r:id="rId4" tooltip="Porphyrin"/>
              </a:rPr>
              <a:t>porphyrins</a:t>
            </a:r>
            <a:r>
              <a:rPr lang="en-US" dirty="0"/>
              <a:t>. The </a:t>
            </a:r>
            <a:r>
              <a:rPr lang="en-US" dirty="0">
                <a:hlinkClick r:id="rId5" tooltip="Chemical formula"/>
              </a:rPr>
              <a:t>chemical formula</a:t>
            </a:r>
            <a:r>
              <a:rPr lang="en-US" dirty="0"/>
              <a:t> of </a:t>
            </a:r>
            <a:r>
              <a:rPr lang="en-US" dirty="0" err="1"/>
              <a:t>porphin</a:t>
            </a:r>
            <a:r>
              <a:rPr lang="en-US" dirty="0"/>
              <a:t> is C20H14N4. </a:t>
            </a:r>
            <a:r>
              <a:rPr lang="en-US" dirty="0" err="1"/>
              <a:t>Porphin</a:t>
            </a:r>
            <a:r>
              <a:rPr lang="en-US" dirty="0"/>
              <a:t> is an </a:t>
            </a:r>
            <a:r>
              <a:rPr lang="en-US" dirty="0">
                <a:hlinkClick r:id="rId6" tooltip="Organic compound"/>
              </a:rPr>
              <a:t>organic compound</a:t>
            </a:r>
            <a:r>
              <a:rPr lang="en-US" dirty="0"/>
              <a:t> that is </a:t>
            </a:r>
            <a:r>
              <a:rPr lang="en-US" dirty="0">
                <a:hlinkClick r:id="rId7" tooltip="Aromatic"/>
              </a:rPr>
              <a:t>aromatic</a:t>
            </a:r>
            <a:r>
              <a:rPr lang="en-US" dirty="0"/>
              <a:t> and </a:t>
            </a:r>
            <a:r>
              <a:rPr lang="en-US" dirty="0">
                <a:hlinkClick r:id="rId8" tooltip="Heterocyclic"/>
              </a:rPr>
              <a:t>heterocyclic</a:t>
            </a:r>
            <a:r>
              <a:rPr lang="en-US" dirty="0"/>
              <a:t> since its </a:t>
            </a:r>
            <a:r>
              <a:rPr lang="en-US" dirty="0">
                <a:hlinkClick r:id="rId9" tooltip="Chemical structure"/>
              </a:rPr>
              <a:t>chemical structure</a:t>
            </a:r>
            <a:r>
              <a:rPr lang="en-US" dirty="0"/>
              <a:t>, essentially consists of four </a:t>
            </a:r>
            <a:r>
              <a:rPr lang="en-US" dirty="0">
                <a:hlinkClick r:id="rId10" tooltip="Pyrrole"/>
              </a:rPr>
              <a:t>pyrrole</a:t>
            </a:r>
            <a:r>
              <a:rPr lang="en-US" dirty="0"/>
              <a:t> rings joined together by four </a:t>
            </a:r>
            <a:r>
              <a:rPr lang="en-US" dirty="0" err="1">
                <a:hlinkClick r:id="rId11" tooltip="Methine"/>
              </a:rPr>
              <a:t>methine</a:t>
            </a:r>
            <a:r>
              <a:rPr lang="en-US" dirty="0"/>
              <a:t> (=</a:t>
            </a:r>
            <a:r>
              <a:rPr lang="en-US" dirty="0">
                <a:hlinkClick r:id="rId12" tooltip="Carbon"/>
              </a:rPr>
              <a:t>C</a:t>
            </a:r>
            <a:r>
              <a:rPr lang="en-US" dirty="0">
                <a:hlinkClick r:id="rId13" tooltip="Hydrogen"/>
              </a:rPr>
              <a:t>H</a:t>
            </a:r>
            <a:r>
              <a:rPr lang="en-US" dirty="0"/>
              <a:t>—) </a:t>
            </a:r>
            <a:r>
              <a:rPr lang="en-US" dirty="0">
                <a:hlinkClick r:id="rId14" tooltip="Functional group"/>
              </a:rPr>
              <a:t>groups</a:t>
            </a:r>
            <a:r>
              <a:rPr lang="en-US" dirty="0"/>
              <a:t> to form a larger </a:t>
            </a:r>
            <a:r>
              <a:rPr lang="en-US" dirty="0" err="1">
                <a:hlinkClick r:id="rId15" tooltip="Macrocycle"/>
              </a:rPr>
              <a:t>macrocycle</a:t>
            </a:r>
            <a:r>
              <a:rPr lang="en-US" dirty="0"/>
              <a:t> ring. The compound itself is a solid.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48135" name="Picture 7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57600"/>
            <a:ext cx="8541237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48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43788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Applications of Pyrrole, Furan, and </a:t>
            </a:r>
            <a:r>
              <a:rPr lang="en-US" b="1" dirty="0" err="1" smtClean="0">
                <a:solidFill>
                  <a:prstClr val="black"/>
                </a:solidFill>
              </a:rPr>
              <a:t>Thiofene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115154" y="1022866"/>
            <a:ext cx="9028846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Examples of </a:t>
            </a:r>
            <a:r>
              <a:rPr lang="en-US" b="1" dirty="0" err="1"/>
              <a:t>Porphyrins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u="sng" dirty="0" err="1">
                <a:hlinkClick r:id="rId3" tooltip="Heme"/>
              </a:rPr>
              <a:t>Heme</a:t>
            </a:r>
            <a:r>
              <a:rPr lang="en-US" b="1" u="sng" dirty="0"/>
              <a:t> B</a:t>
            </a:r>
            <a:r>
              <a:rPr lang="en-US" u="sng" dirty="0"/>
              <a:t> group of hemoglobin</a:t>
            </a:r>
            <a:r>
              <a:rPr lang="en-US" dirty="0"/>
              <a:t>: An </a:t>
            </a:r>
            <a:r>
              <a:rPr lang="en-US" u="sng" dirty="0">
                <a:hlinkClick r:id="rId4" tooltip="Iron"/>
              </a:rPr>
              <a:t>iron</a:t>
            </a:r>
            <a:r>
              <a:rPr lang="en-US" dirty="0"/>
              <a:t> (Fe) atom in the middle is </a:t>
            </a:r>
            <a:r>
              <a:rPr lang="en-US" dirty="0" err="1"/>
              <a:t>complexed</a:t>
            </a:r>
            <a:r>
              <a:rPr lang="en-US" dirty="0"/>
              <a:t> to four interior </a:t>
            </a:r>
            <a:r>
              <a:rPr lang="en-US" u="sng" dirty="0">
                <a:hlinkClick r:id="rId5" tooltip="Nitrogen"/>
              </a:rPr>
              <a:t>nitrogen</a:t>
            </a:r>
            <a:r>
              <a:rPr lang="en-US" dirty="0"/>
              <a:t> </a:t>
            </a:r>
            <a:r>
              <a:rPr lang="en-US" dirty="0" err="1"/>
              <a:t>atoms.The</a:t>
            </a:r>
            <a:r>
              <a:rPr lang="en-US" dirty="0"/>
              <a:t> specific </a:t>
            </a:r>
            <a:r>
              <a:rPr lang="en-US" dirty="0" err="1"/>
              <a:t>porphyrin</a:t>
            </a:r>
            <a:r>
              <a:rPr lang="en-US" dirty="0"/>
              <a:t> in </a:t>
            </a:r>
            <a:r>
              <a:rPr lang="en-US" u="sng" dirty="0" err="1">
                <a:hlinkClick r:id="rId6" tooltip="Heme B"/>
              </a:rPr>
              <a:t>heme</a:t>
            </a:r>
            <a:r>
              <a:rPr lang="en-US" u="sng" dirty="0">
                <a:hlinkClick r:id="rId6" tooltip="Heme B"/>
              </a:rPr>
              <a:t> B</a:t>
            </a:r>
            <a:r>
              <a:rPr lang="en-US" dirty="0"/>
              <a:t> is called </a:t>
            </a:r>
            <a:r>
              <a:rPr lang="en-US" u="sng" dirty="0" err="1">
                <a:hlinkClick r:id="rId7" tooltip="Protoporphyrin IX"/>
              </a:rPr>
              <a:t>protoporphyrin</a:t>
            </a:r>
            <a:r>
              <a:rPr lang="en-US" u="sng" dirty="0">
                <a:hlinkClick r:id="rId7" tooltip="Protoporphyrin IX"/>
              </a:rPr>
              <a:t> IX</a:t>
            </a:r>
            <a:r>
              <a:rPr lang="en-US" dirty="0"/>
              <a:t> and has 4 methyl, two vinyl, and two propionic acid substituents.</a:t>
            </a: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2874" y="2491478"/>
            <a:ext cx="1819568" cy="1875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627418"/>
            <a:ext cx="906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err="1"/>
              <a:t>Corrin</a:t>
            </a:r>
            <a:r>
              <a:rPr lang="en-US" dirty="0"/>
              <a:t> is </a:t>
            </a:r>
            <a:r>
              <a:rPr lang="en-US" dirty="0" err="1"/>
              <a:t>aheterocyclic</a:t>
            </a:r>
            <a:r>
              <a:rPr lang="en-US" dirty="0"/>
              <a:t> compound. It is the parent </a:t>
            </a:r>
            <a:r>
              <a:rPr lang="en-US" dirty="0" err="1"/>
              <a:t>macrocycle</a:t>
            </a:r>
            <a:r>
              <a:rPr lang="en-US" dirty="0"/>
              <a:t> related to substituted derivative that is found in vitamin B12</a:t>
            </a: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247" y="5090833"/>
            <a:ext cx="1614767" cy="1614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4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43788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Applications of Pyrrole, Furan, and </a:t>
            </a:r>
            <a:r>
              <a:rPr lang="en-US" b="1" dirty="0" err="1" smtClean="0">
                <a:solidFill>
                  <a:prstClr val="black"/>
                </a:solidFill>
              </a:rPr>
              <a:t>Thiofene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1022866"/>
            <a:ext cx="8839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/>
              <a:t>Chlorin</a:t>
            </a:r>
            <a:r>
              <a:rPr lang="en-US" dirty="0"/>
              <a:t> is a large </a:t>
            </a:r>
            <a:r>
              <a:rPr lang="en-US" dirty="0" err="1"/>
              <a:t>heterocyclicaromatic</a:t>
            </a:r>
            <a:r>
              <a:rPr lang="en-US" dirty="0"/>
              <a:t> ring consisting, at the core, of three </a:t>
            </a:r>
            <a:r>
              <a:rPr lang="en-US" dirty="0" err="1"/>
              <a:t>pyrroles</a:t>
            </a:r>
            <a:r>
              <a:rPr lang="en-US" dirty="0"/>
              <a:t> and one </a:t>
            </a:r>
            <a:r>
              <a:rPr lang="en-US" dirty="0" err="1"/>
              <a:t>pyrroline</a:t>
            </a:r>
            <a:r>
              <a:rPr lang="en-US" dirty="0"/>
              <a:t> coupled through four =CH- linkages. Unlike </a:t>
            </a:r>
            <a:r>
              <a:rPr lang="en-US" dirty="0" err="1"/>
              <a:t>porphin</a:t>
            </a:r>
            <a:r>
              <a:rPr lang="en-US" dirty="0"/>
              <a:t>, the central aromatic ring structure of </a:t>
            </a:r>
            <a:r>
              <a:rPr lang="en-US" dirty="0" err="1"/>
              <a:t>porphyrins</a:t>
            </a:r>
            <a:r>
              <a:rPr lang="en-US" dirty="0"/>
              <a:t>, a </a:t>
            </a:r>
            <a:r>
              <a:rPr lang="en-US" dirty="0" err="1"/>
              <a:t>chlorin</a:t>
            </a:r>
            <a:r>
              <a:rPr lang="en-US" dirty="0"/>
              <a:t> is therefore largely aromatic but not aromatic through the entire circumference of the ring.</a:t>
            </a:r>
          </a:p>
        </p:txBody>
      </p:sp>
      <p:pic>
        <p:nvPicPr>
          <p:cNvPr id="50178" name="Picture 27" descr="Description: http://upload.wikimedia.org/wikipedia/commons/thumb/f/f9/Chlorin.svg/200px-Chlorin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850" y="2335492"/>
            <a:ext cx="1398308" cy="1398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1627" y="4078069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Chlorophyll</a:t>
            </a:r>
            <a:r>
              <a:rPr lang="en-US" dirty="0"/>
              <a:t> is a </a:t>
            </a:r>
            <a:r>
              <a:rPr lang="en-US" dirty="0" err="1"/>
              <a:t>chlorin</a:t>
            </a:r>
            <a:r>
              <a:rPr lang="en-US" dirty="0"/>
              <a:t> pigment, at the center of the </a:t>
            </a:r>
            <a:r>
              <a:rPr lang="en-US" dirty="0" err="1"/>
              <a:t>chlorin</a:t>
            </a:r>
            <a:r>
              <a:rPr lang="en-US" dirty="0"/>
              <a:t> ring is a </a:t>
            </a:r>
            <a:r>
              <a:rPr lang="en-US" dirty="0" err="1"/>
              <a:t>magnesiumion</a:t>
            </a:r>
            <a:r>
              <a:rPr lang="en-US" dirty="0"/>
              <a:t>; the </a:t>
            </a:r>
            <a:r>
              <a:rPr lang="en-US" dirty="0" err="1"/>
              <a:t>chlorin</a:t>
            </a:r>
            <a:r>
              <a:rPr lang="en-US" dirty="0"/>
              <a:t> ring can have several different side chains, usually including a long </a:t>
            </a:r>
            <a:r>
              <a:rPr lang="en-US" dirty="0" err="1"/>
              <a:t>phytol</a:t>
            </a:r>
            <a:r>
              <a:rPr lang="en-US" dirty="0"/>
              <a:t> chain.</a:t>
            </a:r>
          </a:p>
        </p:txBody>
      </p:sp>
    </p:spTree>
    <p:extLst>
      <p:ext uri="{BB962C8B-B14F-4D97-AF65-F5344CB8AC3E}">
        <p14:creationId xmlns:p14="http://schemas.microsoft.com/office/powerpoint/2010/main" val="170046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1052</TotalTime>
  <Words>643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ismail - [2010]</cp:lastModifiedBy>
  <cp:revision>213</cp:revision>
  <dcterms:created xsi:type="dcterms:W3CDTF">2015-02-27T14:00:12Z</dcterms:created>
  <dcterms:modified xsi:type="dcterms:W3CDTF">2020-03-18T10:39:18Z</dcterms:modified>
</cp:coreProperties>
</file>