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94" r:id="rId3"/>
    <p:sldId id="295" r:id="rId4"/>
    <p:sldId id="258" r:id="rId5"/>
    <p:sldId id="257" r:id="rId6"/>
    <p:sldId id="259" r:id="rId7"/>
    <p:sldId id="260" r:id="rId8"/>
    <p:sldId id="262" r:id="rId9"/>
    <p:sldId id="264" r:id="rId10"/>
    <p:sldId id="271" r:id="rId11"/>
    <p:sldId id="272" r:id="rId12"/>
    <p:sldId id="273" r:id="rId13"/>
    <p:sldId id="274" r:id="rId14"/>
    <p:sldId id="265" r:id="rId15"/>
    <p:sldId id="266" r:id="rId16"/>
    <p:sldId id="267" r:id="rId17"/>
    <p:sldId id="268" r:id="rId18"/>
    <p:sldId id="269" r:id="rId19"/>
    <p:sldId id="275" r:id="rId20"/>
    <p:sldId id="276" r:id="rId21"/>
    <p:sldId id="277" r:id="rId22"/>
    <p:sldId id="278" r:id="rId23"/>
    <p:sldId id="279" r:id="rId24"/>
    <p:sldId id="270" r:id="rId25"/>
    <p:sldId id="280" r:id="rId26"/>
    <p:sldId id="281" r:id="rId27"/>
    <p:sldId id="286" r:id="rId28"/>
    <p:sldId id="292" r:id="rId29"/>
    <p:sldId id="283" r:id="rId30"/>
    <p:sldId id="284" r:id="rId31"/>
    <p:sldId id="285" r:id="rId32"/>
    <p:sldId id="287" r:id="rId33"/>
    <p:sldId id="288" r:id="rId34"/>
    <p:sldId id="289" r:id="rId35"/>
    <p:sldId id="293" r:id="rId36"/>
    <p:sldId id="290" r:id="rId37"/>
    <p:sldId id="291" r:id="rId38"/>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40CB4"/>
    <a:srgbClr val="12623C"/>
    <a:srgbClr val="CCFF33"/>
    <a:srgbClr val="CCFF99"/>
    <a:srgbClr val="71E5AE"/>
    <a:srgbClr val="BEE4D6"/>
    <a:srgbClr val="26D07F"/>
    <a:srgbClr val="99FF99"/>
    <a:srgbClr val="3C1A56"/>
    <a:srgbClr val="72C4D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46" autoAdjust="0"/>
    <p:restoredTop sz="94676" autoAdjust="0"/>
  </p:normalViewPr>
  <p:slideViewPr>
    <p:cSldViewPr>
      <p:cViewPr>
        <p:scale>
          <a:sx n="75" d="100"/>
          <a:sy n="75" d="100"/>
        </p:scale>
        <p:origin x="-1230"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278EE-BD38-4B20-8021-A1539B574AC0}" type="doc">
      <dgm:prSet loTypeId="urn:microsoft.com/office/officeart/2005/8/layout/pyramid2" loCatId="list" qsTypeId="urn:microsoft.com/office/officeart/2005/8/quickstyle/simple1" qsCatId="simple" csTypeId="urn:microsoft.com/office/officeart/2005/8/colors/colorful3" csCatId="colorful" phldr="1"/>
      <dgm:spPr/>
      <dgm:t>
        <a:bodyPr/>
        <a:lstStyle/>
        <a:p>
          <a:pPr rtl="1"/>
          <a:endParaRPr lang="ar-EG"/>
        </a:p>
      </dgm:t>
    </dgm:pt>
    <dgm:pt modelId="{57468BE8-6264-4988-BE1B-F97D1C77F6EE}">
      <dgm:prSet phldrT="[Text]"/>
      <dgm:spPr/>
      <dgm:t>
        <a:bodyPr/>
        <a:lstStyle/>
        <a:p>
          <a:pPr rtl="1"/>
          <a:r>
            <a:rPr lang="ar-EG" b="1" dirty="0" smtClean="0"/>
            <a:t>المؤتمرات العلمية</a:t>
          </a:r>
          <a:endParaRPr lang="ar-EG" dirty="0"/>
        </a:p>
      </dgm:t>
    </dgm:pt>
    <dgm:pt modelId="{B0B7DE3D-885D-4759-8FC8-B94E66DEA1B2}" type="parTrans" cxnId="{556EAE2B-7B66-400F-B0C4-8BA05AC16CDA}">
      <dgm:prSet/>
      <dgm:spPr/>
      <dgm:t>
        <a:bodyPr/>
        <a:lstStyle/>
        <a:p>
          <a:pPr rtl="1"/>
          <a:endParaRPr lang="ar-EG"/>
        </a:p>
      </dgm:t>
    </dgm:pt>
    <dgm:pt modelId="{0EAF857D-7CAF-4C63-9A76-5A2B94D6F4A9}" type="sibTrans" cxnId="{556EAE2B-7B66-400F-B0C4-8BA05AC16CDA}">
      <dgm:prSet/>
      <dgm:spPr/>
      <dgm:t>
        <a:bodyPr/>
        <a:lstStyle/>
        <a:p>
          <a:pPr rtl="1"/>
          <a:endParaRPr lang="ar-EG"/>
        </a:p>
      </dgm:t>
    </dgm:pt>
    <dgm:pt modelId="{2DB7C12D-F8EA-4EAF-B7FF-D58B250E3897}">
      <dgm:prSet phldrT="[Text]"/>
      <dgm:spPr/>
      <dgm:t>
        <a:bodyPr/>
        <a:lstStyle/>
        <a:p>
          <a:pPr rtl="1"/>
          <a:r>
            <a:rPr lang="ar-EG" b="1" dirty="0" smtClean="0"/>
            <a:t>مكتبة القسم</a:t>
          </a:r>
          <a:endParaRPr lang="ar-EG" dirty="0"/>
        </a:p>
      </dgm:t>
    </dgm:pt>
    <dgm:pt modelId="{75FBE791-B73B-4A0E-BDD9-16EB223696F0}" type="parTrans" cxnId="{CE7F4A81-B0F0-429D-ADDA-8B73126DFFCD}">
      <dgm:prSet/>
      <dgm:spPr/>
      <dgm:t>
        <a:bodyPr/>
        <a:lstStyle/>
        <a:p>
          <a:pPr rtl="1"/>
          <a:endParaRPr lang="ar-EG"/>
        </a:p>
      </dgm:t>
    </dgm:pt>
    <dgm:pt modelId="{14A2E147-65F9-427E-BB0D-9A3F3C9752FC}" type="sibTrans" cxnId="{CE7F4A81-B0F0-429D-ADDA-8B73126DFFCD}">
      <dgm:prSet/>
      <dgm:spPr/>
      <dgm:t>
        <a:bodyPr/>
        <a:lstStyle/>
        <a:p>
          <a:pPr rtl="1"/>
          <a:endParaRPr lang="ar-EG"/>
        </a:p>
      </dgm:t>
    </dgm:pt>
    <dgm:pt modelId="{873AD9EB-48EA-49A8-B854-CABE637188C6}">
      <dgm:prSet phldrT="[Text]"/>
      <dgm:spPr/>
      <dgm:t>
        <a:bodyPr/>
        <a:lstStyle/>
        <a:p>
          <a:pPr rtl="1"/>
          <a:r>
            <a:rPr lang="ar-EG" b="1" dirty="0" smtClean="0"/>
            <a:t>الدورات التدريبية</a:t>
          </a:r>
          <a:endParaRPr lang="ar-EG" dirty="0"/>
        </a:p>
      </dgm:t>
    </dgm:pt>
    <dgm:pt modelId="{93DD71A0-CB18-4B4B-B144-9AD8C7FFA858}" type="parTrans" cxnId="{6952D129-8474-4E8F-8510-FBAEE1668251}">
      <dgm:prSet/>
      <dgm:spPr/>
      <dgm:t>
        <a:bodyPr/>
        <a:lstStyle/>
        <a:p>
          <a:pPr rtl="1"/>
          <a:endParaRPr lang="ar-EG"/>
        </a:p>
      </dgm:t>
    </dgm:pt>
    <dgm:pt modelId="{299D1665-501B-470B-896E-7459CF6D45C9}" type="sibTrans" cxnId="{6952D129-8474-4E8F-8510-FBAEE1668251}">
      <dgm:prSet/>
      <dgm:spPr/>
      <dgm:t>
        <a:bodyPr/>
        <a:lstStyle/>
        <a:p>
          <a:pPr rtl="1"/>
          <a:endParaRPr lang="ar-EG"/>
        </a:p>
      </dgm:t>
    </dgm:pt>
    <dgm:pt modelId="{ACCC365F-A310-4AC1-BFC0-559850689010}">
      <dgm:prSet/>
      <dgm:spPr/>
      <dgm:t>
        <a:bodyPr/>
        <a:lstStyle/>
        <a:p>
          <a:pPr rtl="1"/>
          <a:r>
            <a:rPr lang="ar-EG" b="1" dirty="0" smtClean="0"/>
            <a:t>الأبحاث المشتركة</a:t>
          </a:r>
          <a:endParaRPr lang="ar-EG" dirty="0"/>
        </a:p>
      </dgm:t>
    </dgm:pt>
    <dgm:pt modelId="{D1C73871-25DF-4907-8899-B6870E8067C7}" type="parTrans" cxnId="{7E047926-B8B5-453D-B65C-119DEE81BABF}">
      <dgm:prSet/>
      <dgm:spPr/>
      <dgm:t>
        <a:bodyPr/>
        <a:lstStyle/>
        <a:p>
          <a:pPr rtl="1"/>
          <a:endParaRPr lang="ar-EG"/>
        </a:p>
      </dgm:t>
    </dgm:pt>
    <dgm:pt modelId="{1229C91C-B62F-4708-9A43-DFA82635B28E}" type="sibTrans" cxnId="{7E047926-B8B5-453D-B65C-119DEE81BABF}">
      <dgm:prSet/>
      <dgm:spPr/>
      <dgm:t>
        <a:bodyPr/>
        <a:lstStyle/>
        <a:p>
          <a:pPr rtl="1"/>
          <a:endParaRPr lang="ar-EG"/>
        </a:p>
      </dgm:t>
    </dgm:pt>
    <dgm:pt modelId="{0DDC70B0-419F-486A-B02A-FF0EFA99144E}">
      <dgm:prSet/>
      <dgm:spPr/>
      <dgm:t>
        <a:bodyPr/>
        <a:lstStyle/>
        <a:p>
          <a:pPr rtl="1"/>
          <a:r>
            <a:rPr lang="ar-EG" b="1" dirty="0" smtClean="0"/>
            <a:t>الندوات وورش العمل</a:t>
          </a:r>
          <a:endParaRPr lang="ar-EG" dirty="0"/>
        </a:p>
      </dgm:t>
    </dgm:pt>
    <dgm:pt modelId="{5C812439-A35F-4EB2-AE0C-53716DC20875}" type="parTrans" cxnId="{998172FA-7812-4417-BBD8-7E4079CB5AFB}">
      <dgm:prSet/>
      <dgm:spPr/>
      <dgm:t>
        <a:bodyPr/>
        <a:lstStyle/>
        <a:p>
          <a:pPr rtl="1"/>
          <a:endParaRPr lang="ar-EG"/>
        </a:p>
      </dgm:t>
    </dgm:pt>
    <dgm:pt modelId="{56DA7DBD-E3CF-4BE4-AF64-F73B11D0ED87}" type="sibTrans" cxnId="{998172FA-7812-4417-BBD8-7E4079CB5AFB}">
      <dgm:prSet/>
      <dgm:spPr/>
      <dgm:t>
        <a:bodyPr/>
        <a:lstStyle/>
        <a:p>
          <a:pPr rtl="1"/>
          <a:endParaRPr lang="ar-EG"/>
        </a:p>
      </dgm:t>
    </dgm:pt>
    <dgm:pt modelId="{3D51CEC9-DF5D-4783-BAC6-6D082F28EF0A}">
      <dgm:prSet/>
      <dgm:spPr/>
      <dgm:t>
        <a:bodyPr/>
        <a:lstStyle/>
        <a:p>
          <a:pPr rtl="1"/>
          <a:r>
            <a:rPr lang="ar-EG" b="1" dirty="0" smtClean="0"/>
            <a:t>وحدة الدعم النفسي</a:t>
          </a:r>
          <a:endParaRPr lang="ar-EG" dirty="0"/>
        </a:p>
      </dgm:t>
    </dgm:pt>
    <dgm:pt modelId="{A02FD846-A64D-4A09-9BC0-4F0F8E772780}" type="parTrans" cxnId="{B4335F83-B2A9-407D-BE97-C267F9DFDF11}">
      <dgm:prSet/>
      <dgm:spPr/>
      <dgm:t>
        <a:bodyPr/>
        <a:lstStyle/>
        <a:p>
          <a:pPr rtl="1"/>
          <a:endParaRPr lang="ar-EG"/>
        </a:p>
      </dgm:t>
    </dgm:pt>
    <dgm:pt modelId="{60C600B9-91ED-48D4-9069-D4A17DB25F42}" type="sibTrans" cxnId="{B4335F83-B2A9-407D-BE97-C267F9DFDF11}">
      <dgm:prSet/>
      <dgm:spPr/>
      <dgm:t>
        <a:bodyPr/>
        <a:lstStyle/>
        <a:p>
          <a:pPr rtl="1"/>
          <a:endParaRPr lang="ar-EG"/>
        </a:p>
      </dgm:t>
    </dgm:pt>
    <dgm:pt modelId="{609E52D0-522F-4074-8D4D-4ED16AD52CB7}">
      <dgm:prSet/>
      <dgm:spPr/>
      <dgm:t>
        <a:bodyPr/>
        <a:lstStyle/>
        <a:p>
          <a:pPr rtl="1"/>
          <a:r>
            <a:rPr lang="ar-EG" b="1" dirty="0" smtClean="0"/>
            <a:t>الكتب العلمية</a:t>
          </a:r>
          <a:endParaRPr lang="ar-EG" b="1" dirty="0"/>
        </a:p>
      </dgm:t>
    </dgm:pt>
    <dgm:pt modelId="{17C105B0-3AB6-4990-9814-5C97E1C7AEC3}" type="parTrans" cxnId="{77C8FD42-FB25-4E0A-A4BB-0CB2365C434E}">
      <dgm:prSet/>
      <dgm:spPr/>
      <dgm:t>
        <a:bodyPr/>
        <a:lstStyle/>
        <a:p>
          <a:pPr rtl="1"/>
          <a:endParaRPr lang="ar-EG"/>
        </a:p>
      </dgm:t>
    </dgm:pt>
    <dgm:pt modelId="{39AA4E38-3025-461A-AB98-07E1C02EFA22}" type="sibTrans" cxnId="{77C8FD42-FB25-4E0A-A4BB-0CB2365C434E}">
      <dgm:prSet/>
      <dgm:spPr/>
      <dgm:t>
        <a:bodyPr/>
        <a:lstStyle/>
        <a:p>
          <a:pPr rtl="1"/>
          <a:endParaRPr lang="ar-EG"/>
        </a:p>
      </dgm:t>
    </dgm:pt>
    <dgm:pt modelId="{D185F88A-AE74-4D4B-A7A5-096A41A02F70}">
      <dgm:prSet/>
      <dgm:spPr/>
      <dgm:t>
        <a:bodyPr/>
        <a:lstStyle/>
        <a:p>
          <a:pPr rtl="1"/>
          <a:r>
            <a:rPr lang="ar-EG" b="1" dirty="0" smtClean="0"/>
            <a:t>دليل الطالب</a:t>
          </a:r>
          <a:endParaRPr lang="ar-EG" dirty="0"/>
        </a:p>
      </dgm:t>
    </dgm:pt>
    <dgm:pt modelId="{7C06F1C0-8568-4D9C-BAE0-642BB3037327}" type="parTrans" cxnId="{C9FB5662-5807-4F8F-A4F8-C63B2DB3624A}">
      <dgm:prSet/>
      <dgm:spPr/>
      <dgm:t>
        <a:bodyPr/>
        <a:lstStyle/>
        <a:p>
          <a:pPr rtl="1"/>
          <a:endParaRPr lang="ar-EG"/>
        </a:p>
      </dgm:t>
    </dgm:pt>
    <dgm:pt modelId="{0B6059BE-4096-4879-A1D3-1C6A4E30FE1F}" type="sibTrans" cxnId="{C9FB5662-5807-4F8F-A4F8-C63B2DB3624A}">
      <dgm:prSet/>
      <dgm:spPr/>
      <dgm:t>
        <a:bodyPr/>
        <a:lstStyle/>
        <a:p>
          <a:pPr rtl="1"/>
          <a:endParaRPr lang="ar-EG"/>
        </a:p>
      </dgm:t>
    </dgm:pt>
    <dgm:pt modelId="{5BF2CBF3-EF04-47D1-B97B-5E421387D7D7}">
      <dgm:prSet/>
      <dgm:spPr/>
      <dgm:t>
        <a:bodyPr/>
        <a:lstStyle/>
        <a:p>
          <a:pPr rtl="1"/>
          <a:r>
            <a:rPr lang="ar-EG" b="1" dirty="0" smtClean="0"/>
            <a:t>الرحلات العلمية</a:t>
          </a:r>
          <a:endParaRPr lang="ar-EG" dirty="0"/>
        </a:p>
      </dgm:t>
    </dgm:pt>
    <dgm:pt modelId="{2FE242BF-A523-46A9-B9D7-DFB4E046CAA2}" type="parTrans" cxnId="{206DDACA-0837-4E29-8B7D-0F4E2424846C}">
      <dgm:prSet/>
      <dgm:spPr/>
      <dgm:t>
        <a:bodyPr/>
        <a:lstStyle/>
        <a:p>
          <a:pPr rtl="1"/>
          <a:endParaRPr lang="ar-EG"/>
        </a:p>
      </dgm:t>
    </dgm:pt>
    <dgm:pt modelId="{F5C47D22-5CF9-458D-A1D0-F56008FB2365}" type="sibTrans" cxnId="{206DDACA-0837-4E29-8B7D-0F4E2424846C}">
      <dgm:prSet/>
      <dgm:spPr/>
      <dgm:t>
        <a:bodyPr/>
        <a:lstStyle/>
        <a:p>
          <a:pPr rtl="1"/>
          <a:endParaRPr lang="ar-EG"/>
        </a:p>
      </dgm:t>
    </dgm:pt>
    <dgm:pt modelId="{69E066A1-DDE3-4CEF-971D-CD1DB88D88A8}" type="pres">
      <dgm:prSet presAssocID="{68E278EE-BD38-4B20-8021-A1539B574AC0}" presName="compositeShape" presStyleCnt="0">
        <dgm:presLayoutVars>
          <dgm:dir/>
          <dgm:resizeHandles/>
        </dgm:presLayoutVars>
      </dgm:prSet>
      <dgm:spPr/>
      <dgm:t>
        <a:bodyPr/>
        <a:lstStyle/>
        <a:p>
          <a:pPr rtl="1"/>
          <a:endParaRPr lang="ar-EG"/>
        </a:p>
      </dgm:t>
    </dgm:pt>
    <dgm:pt modelId="{E19FD584-156F-4E7E-B77C-0DE84A2B0BCE}" type="pres">
      <dgm:prSet presAssocID="{68E278EE-BD38-4B20-8021-A1539B574AC0}" presName="pyramid" presStyleLbl="node1" presStyleIdx="0" presStyleCnt="1" custScaleX="117789" custScaleY="90577" custLinFactNeighborX="-56655" custLinFactNeighborY="-1235">
        <dgm:style>
          <a:lnRef idx="0">
            <a:schemeClr val="accent3"/>
          </a:lnRef>
          <a:fillRef idx="3">
            <a:schemeClr val="accent3"/>
          </a:fillRef>
          <a:effectRef idx="3">
            <a:schemeClr val="accent3"/>
          </a:effectRef>
          <a:fontRef idx="minor">
            <a:schemeClr val="lt1"/>
          </a:fontRef>
        </dgm:style>
      </dgm:prSet>
      <dgm:spPr/>
    </dgm:pt>
    <dgm:pt modelId="{913D089A-2619-4909-8F53-3FB6F53B7466}" type="pres">
      <dgm:prSet presAssocID="{68E278EE-BD38-4B20-8021-A1539B574AC0}" presName="theList" presStyleCnt="0"/>
      <dgm:spPr/>
    </dgm:pt>
    <dgm:pt modelId="{4367BC46-A7F3-42D1-A79C-C7FA0C86EB7F}" type="pres">
      <dgm:prSet presAssocID="{57468BE8-6264-4988-BE1B-F97D1C77F6EE}" presName="aNode" presStyleLbl="fgAcc1" presStyleIdx="0" presStyleCnt="9">
        <dgm:presLayoutVars>
          <dgm:bulletEnabled val="1"/>
        </dgm:presLayoutVars>
      </dgm:prSet>
      <dgm:spPr/>
      <dgm:t>
        <a:bodyPr/>
        <a:lstStyle/>
        <a:p>
          <a:pPr rtl="1"/>
          <a:endParaRPr lang="ar-EG"/>
        </a:p>
      </dgm:t>
    </dgm:pt>
    <dgm:pt modelId="{C80AA968-EC25-43C2-990E-9879969F8CD7}" type="pres">
      <dgm:prSet presAssocID="{57468BE8-6264-4988-BE1B-F97D1C77F6EE}" presName="aSpace" presStyleCnt="0"/>
      <dgm:spPr/>
    </dgm:pt>
    <dgm:pt modelId="{D37EA3BE-C555-409E-9C4C-A097AC4931DC}" type="pres">
      <dgm:prSet presAssocID="{609E52D0-522F-4074-8D4D-4ED16AD52CB7}" presName="aNode" presStyleLbl="fgAcc1" presStyleIdx="1" presStyleCnt="9">
        <dgm:presLayoutVars>
          <dgm:bulletEnabled val="1"/>
        </dgm:presLayoutVars>
      </dgm:prSet>
      <dgm:spPr/>
      <dgm:t>
        <a:bodyPr/>
        <a:lstStyle/>
        <a:p>
          <a:pPr rtl="1"/>
          <a:endParaRPr lang="ar-EG"/>
        </a:p>
      </dgm:t>
    </dgm:pt>
    <dgm:pt modelId="{CAD5B752-14D5-40D8-BA83-946E9875AF61}" type="pres">
      <dgm:prSet presAssocID="{609E52D0-522F-4074-8D4D-4ED16AD52CB7}" presName="aSpace" presStyleCnt="0"/>
      <dgm:spPr/>
    </dgm:pt>
    <dgm:pt modelId="{4B49ABAE-AA95-4FF1-B506-E1046F77471E}" type="pres">
      <dgm:prSet presAssocID="{ACCC365F-A310-4AC1-BFC0-559850689010}" presName="aNode" presStyleLbl="fgAcc1" presStyleIdx="2" presStyleCnt="9">
        <dgm:presLayoutVars>
          <dgm:bulletEnabled val="1"/>
        </dgm:presLayoutVars>
      </dgm:prSet>
      <dgm:spPr/>
      <dgm:t>
        <a:bodyPr/>
        <a:lstStyle/>
        <a:p>
          <a:pPr rtl="1"/>
          <a:endParaRPr lang="ar-EG"/>
        </a:p>
      </dgm:t>
    </dgm:pt>
    <dgm:pt modelId="{EABC8B4F-6A28-4155-ACB4-633701D67BAC}" type="pres">
      <dgm:prSet presAssocID="{ACCC365F-A310-4AC1-BFC0-559850689010}" presName="aSpace" presStyleCnt="0"/>
      <dgm:spPr/>
    </dgm:pt>
    <dgm:pt modelId="{2B97F351-4251-417F-96AB-284CFC5DCAC4}" type="pres">
      <dgm:prSet presAssocID="{3D51CEC9-DF5D-4783-BAC6-6D082F28EF0A}" presName="aNode" presStyleLbl="fgAcc1" presStyleIdx="3" presStyleCnt="9">
        <dgm:presLayoutVars>
          <dgm:bulletEnabled val="1"/>
        </dgm:presLayoutVars>
      </dgm:prSet>
      <dgm:spPr/>
      <dgm:t>
        <a:bodyPr/>
        <a:lstStyle/>
        <a:p>
          <a:pPr rtl="1"/>
          <a:endParaRPr lang="ar-EG"/>
        </a:p>
      </dgm:t>
    </dgm:pt>
    <dgm:pt modelId="{3EE5AC48-4367-4B06-88ED-68F6414574C3}" type="pres">
      <dgm:prSet presAssocID="{3D51CEC9-DF5D-4783-BAC6-6D082F28EF0A}" presName="aSpace" presStyleCnt="0"/>
      <dgm:spPr/>
    </dgm:pt>
    <dgm:pt modelId="{461820BD-2BD8-4082-8868-26C3AB1C2017}" type="pres">
      <dgm:prSet presAssocID="{D185F88A-AE74-4D4B-A7A5-096A41A02F70}" presName="aNode" presStyleLbl="fgAcc1" presStyleIdx="4" presStyleCnt="9">
        <dgm:presLayoutVars>
          <dgm:bulletEnabled val="1"/>
        </dgm:presLayoutVars>
      </dgm:prSet>
      <dgm:spPr/>
      <dgm:t>
        <a:bodyPr/>
        <a:lstStyle/>
        <a:p>
          <a:pPr rtl="1"/>
          <a:endParaRPr lang="ar-EG"/>
        </a:p>
      </dgm:t>
    </dgm:pt>
    <dgm:pt modelId="{E7B8D0CD-BE1F-4E84-BB50-4C4735A6502D}" type="pres">
      <dgm:prSet presAssocID="{D185F88A-AE74-4D4B-A7A5-096A41A02F70}" presName="aSpace" presStyleCnt="0"/>
      <dgm:spPr/>
    </dgm:pt>
    <dgm:pt modelId="{506DEB98-D597-49C3-BCE0-3920A8DD43CC}" type="pres">
      <dgm:prSet presAssocID="{2DB7C12D-F8EA-4EAF-B7FF-D58B250E3897}" presName="aNode" presStyleLbl="fgAcc1" presStyleIdx="5" presStyleCnt="9">
        <dgm:presLayoutVars>
          <dgm:bulletEnabled val="1"/>
        </dgm:presLayoutVars>
      </dgm:prSet>
      <dgm:spPr/>
      <dgm:t>
        <a:bodyPr/>
        <a:lstStyle/>
        <a:p>
          <a:pPr rtl="1"/>
          <a:endParaRPr lang="ar-EG"/>
        </a:p>
      </dgm:t>
    </dgm:pt>
    <dgm:pt modelId="{7069513E-F186-4A8F-B0B8-1FD87F435673}" type="pres">
      <dgm:prSet presAssocID="{2DB7C12D-F8EA-4EAF-B7FF-D58B250E3897}" presName="aSpace" presStyleCnt="0"/>
      <dgm:spPr/>
    </dgm:pt>
    <dgm:pt modelId="{EBBDC70C-6543-44AF-A08D-8524333DADA7}" type="pres">
      <dgm:prSet presAssocID="{0DDC70B0-419F-486A-B02A-FF0EFA99144E}" presName="aNode" presStyleLbl="fgAcc1" presStyleIdx="6" presStyleCnt="9">
        <dgm:presLayoutVars>
          <dgm:bulletEnabled val="1"/>
        </dgm:presLayoutVars>
      </dgm:prSet>
      <dgm:spPr/>
      <dgm:t>
        <a:bodyPr/>
        <a:lstStyle/>
        <a:p>
          <a:pPr rtl="1"/>
          <a:endParaRPr lang="ar-EG"/>
        </a:p>
      </dgm:t>
    </dgm:pt>
    <dgm:pt modelId="{5207E36C-AC1C-4D12-894C-A90F4A506199}" type="pres">
      <dgm:prSet presAssocID="{0DDC70B0-419F-486A-B02A-FF0EFA99144E}" presName="aSpace" presStyleCnt="0"/>
      <dgm:spPr/>
    </dgm:pt>
    <dgm:pt modelId="{FA7EE06F-3858-4C57-ADE4-0E51ACE4CAB4}" type="pres">
      <dgm:prSet presAssocID="{873AD9EB-48EA-49A8-B854-CABE637188C6}" presName="aNode" presStyleLbl="fgAcc1" presStyleIdx="7" presStyleCnt="9">
        <dgm:presLayoutVars>
          <dgm:bulletEnabled val="1"/>
        </dgm:presLayoutVars>
      </dgm:prSet>
      <dgm:spPr/>
      <dgm:t>
        <a:bodyPr/>
        <a:lstStyle/>
        <a:p>
          <a:pPr rtl="1"/>
          <a:endParaRPr lang="ar-EG"/>
        </a:p>
      </dgm:t>
    </dgm:pt>
    <dgm:pt modelId="{AEDE19B5-1416-47A9-AB5D-6E5018C6EE7B}" type="pres">
      <dgm:prSet presAssocID="{873AD9EB-48EA-49A8-B854-CABE637188C6}" presName="aSpace" presStyleCnt="0"/>
      <dgm:spPr/>
    </dgm:pt>
    <dgm:pt modelId="{80EC8A77-317D-485F-AEF4-234B6AC53943}" type="pres">
      <dgm:prSet presAssocID="{5BF2CBF3-EF04-47D1-B97B-5E421387D7D7}" presName="aNode" presStyleLbl="fgAcc1" presStyleIdx="8" presStyleCnt="9">
        <dgm:presLayoutVars>
          <dgm:bulletEnabled val="1"/>
        </dgm:presLayoutVars>
      </dgm:prSet>
      <dgm:spPr/>
      <dgm:t>
        <a:bodyPr/>
        <a:lstStyle/>
        <a:p>
          <a:pPr rtl="1"/>
          <a:endParaRPr lang="ar-EG"/>
        </a:p>
      </dgm:t>
    </dgm:pt>
    <dgm:pt modelId="{67829F8B-ADFE-472D-80D0-A9CB2244C5BA}" type="pres">
      <dgm:prSet presAssocID="{5BF2CBF3-EF04-47D1-B97B-5E421387D7D7}" presName="aSpace" presStyleCnt="0"/>
      <dgm:spPr/>
    </dgm:pt>
  </dgm:ptLst>
  <dgm:cxnLst>
    <dgm:cxn modelId="{B4335F83-B2A9-407D-BE97-C267F9DFDF11}" srcId="{68E278EE-BD38-4B20-8021-A1539B574AC0}" destId="{3D51CEC9-DF5D-4783-BAC6-6D082F28EF0A}" srcOrd="3" destOrd="0" parTransId="{A02FD846-A64D-4A09-9BC0-4F0F8E772780}" sibTransId="{60C600B9-91ED-48D4-9069-D4A17DB25F42}"/>
    <dgm:cxn modelId="{C9FB5662-5807-4F8F-A4F8-C63B2DB3624A}" srcId="{68E278EE-BD38-4B20-8021-A1539B574AC0}" destId="{D185F88A-AE74-4D4B-A7A5-096A41A02F70}" srcOrd="4" destOrd="0" parTransId="{7C06F1C0-8568-4D9C-BAE0-642BB3037327}" sibTransId="{0B6059BE-4096-4879-A1D3-1C6A4E30FE1F}"/>
    <dgm:cxn modelId="{0E7F4BE2-83B0-4EF3-B8A6-E41FE9FF779D}" type="presOf" srcId="{D185F88A-AE74-4D4B-A7A5-096A41A02F70}" destId="{461820BD-2BD8-4082-8868-26C3AB1C2017}" srcOrd="0" destOrd="0" presId="urn:microsoft.com/office/officeart/2005/8/layout/pyramid2"/>
    <dgm:cxn modelId="{47A272E3-C766-4DB0-AB30-1E1E1019CFCC}" type="presOf" srcId="{873AD9EB-48EA-49A8-B854-CABE637188C6}" destId="{FA7EE06F-3858-4C57-ADE4-0E51ACE4CAB4}" srcOrd="0" destOrd="0" presId="urn:microsoft.com/office/officeart/2005/8/layout/pyramid2"/>
    <dgm:cxn modelId="{A0AC040B-8D8D-42AC-BF0F-D5BACA034838}" type="presOf" srcId="{57468BE8-6264-4988-BE1B-F97D1C77F6EE}" destId="{4367BC46-A7F3-42D1-A79C-C7FA0C86EB7F}" srcOrd="0" destOrd="0" presId="urn:microsoft.com/office/officeart/2005/8/layout/pyramid2"/>
    <dgm:cxn modelId="{998172FA-7812-4417-BBD8-7E4079CB5AFB}" srcId="{68E278EE-BD38-4B20-8021-A1539B574AC0}" destId="{0DDC70B0-419F-486A-B02A-FF0EFA99144E}" srcOrd="6" destOrd="0" parTransId="{5C812439-A35F-4EB2-AE0C-53716DC20875}" sibTransId="{56DA7DBD-E3CF-4BE4-AF64-F73B11D0ED87}"/>
    <dgm:cxn modelId="{6B2D7816-77FB-4EEC-B641-33FB27D25046}" type="presOf" srcId="{0DDC70B0-419F-486A-B02A-FF0EFA99144E}" destId="{EBBDC70C-6543-44AF-A08D-8524333DADA7}" srcOrd="0" destOrd="0" presId="urn:microsoft.com/office/officeart/2005/8/layout/pyramid2"/>
    <dgm:cxn modelId="{CE7F4A81-B0F0-429D-ADDA-8B73126DFFCD}" srcId="{68E278EE-BD38-4B20-8021-A1539B574AC0}" destId="{2DB7C12D-F8EA-4EAF-B7FF-D58B250E3897}" srcOrd="5" destOrd="0" parTransId="{75FBE791-B73B-4A0E-BDD9-16EB223696F0}" sibTransId="{14A2E147-65F9-427E-BB0D-9A3F3C9752FC}"/>
    <dgm:cxn modelId="{7E047926-B8B5-453D-B65C-119DEE81BABF}" srcId="{68E278EE-BD38-4B20-8021-A1539B574AC0}" destId="{ACCC365F-A310-4AC1-BFC0-559850689010}" srcOrd="2" destOrd="0" parTransId="{D1C73871-25DF-4907-8899-B6870E8067C7}" sibTransId="{1229C91C-B62F-4708-9A43-DFA82635B28E}"/>
    <dgm:cxn modelId="{5A11EE71-697E-45AE-B8EB-5DC071594E88}" type="presOf" srcId="{68E278EE-BD38-4B20-8021-A1539B574AC0}" destId="{69E066A1-DDE3-4CEF-971D-CD1DB88D88A8}" srcOrd="0" destOrd="0" presId="urn:microsoft.com/office/officeart/2005/8/layout/pyramid2"/>
    <dgm:cxn modelId="{206DDACA-0837-4E29-8B7D-0F4E2424846C}" srcId="{68E278EE-BD38-4B20-8021-A1539B574AC0}" destId="{5BF2CBF3-EF04-47D1-B97B-5E421387D7D7}" srcOrd="8" destOrd="0" parTransId="{2FE242BF-A523-46A9-B9D7-DFB4E046CAA2}" sibTransId="{F5C47D22-5CF9-458D-A1D0-F56008FB2365}"/>
    <dgm:cxn modelId="{B9913BD8-EB24-4648-BE67-D0493041A4E0}" type="presOf" srcId="{ACCC365F-A310-4AC1-BFC0-559850689010}" destId="{4B49ABAE-AA95-4FF1-B506-E1046F77471E}" srcOrd="0" destOrd="0" presId="urn:microsoft.com/office/officeart/2005/8/layout/pyramid2"/>
    <dgm:cxn modelId="{77C8FD42-FB25-4E0A-A4BB-0CB2365C434E}" srcId="{68E278EE-BD38-4B20-8021-A1539B574AC0}" destId="{609E52D0-522F-4074-8D4D-4ED16AD52CB7}" srcOrd="1" destOrd="0" parTransId="{17C105B0-3AB6-4990-9814-5C97E1C7AEC3}" sibTransId="{39AA4E38-3025-461A-AB98-07E1C02EFA22}"/>
    <dgm:cxn modelId="{D428DE0D-B505-4669-AE38-17D7A415462D}" type="presOf" srcId="{609E52D0-522F-4074-8D4D-4ED16AD52CB7}" destId="{D37EA3BE-C555-409E-9C4C-A097AC4931DC}" srcOrd="0" destOrd="0" presId="urn:microsoft.com/office/officeart/2005/8/layout/pyramid2"/>
    <dgm:cxn modelId="{A2FFD56C-3A09-4283-9F1B-7D6DB3235A1B}" type="presOf" srcId="{5BF2CBF3-EF04-47D1-B97B-5E421387D7D7}" destId="{80EC8A77-317D-485F-AEF4-234B6AC53943}" srcOrd="0" destOrd="0" presId="urn:microsoft.com/office/officeart/2005/8/layout/pyramid2"/>
    <dgm:cxn modelId="{92E09C8C-0E92-4D8F-BE4C-30B9CBF51F2C}" type="presOf" srcId="{3D51CEC9-DF5D-4783-BAC6-6D082F28EF0A}" destId="{2B97F351-4251-417F-96AB-284CFC5DCAC4}" srcOrd="0" destOrd="0" presId="urn:microsoft.com/office/officeart/2005/8/layout/pyramid2"/>
    <dgm:cxn modelId="{1D13D6CE-60B1-4903-B7C0-75893D0EC588}" type="presOf" srcId="{2DB7C12D-F8EA-4EAF-B7FF-D58B250E3897}" destId="{506DEB98-D597-49C3-BCE0-3920A8DD43CC}" srcOrd="0" destOrd="0" presId="urn:microsoft.com/office/officeart/2005/8/layout/pyramid2"/>
    <dgm:cxn modelId="{6952D129-8474-4E8F-8510-FBAEE1668251}" srcId="{68E278EE-BD38-4B20-8021-A1539B574AC0}" destId="{873AD9EB-48EA-49A8-B854-CABE637188C6}" srcOrd="7" destOrd="0" parTransId="{93DD71A0-CB18-4B4B-B144-9AD8C7FFA858}" sibTransId="{299D1665-501B-470B-896E-7459CF6D45C9}"/>
    <dgm:cxn modelId="{556EAE2B-7B66-400F-B0C4-8BA05AC16CDA}" srcId="{68E278EE-BD38-4B20-8021-A1539B574AC0}" destId="{57468BE8-6264-4988-BE1B-F97D1C77F6EE}" srcOrd="0" destOrd="0" parTransId="{B0B7DE3D-885D-4759-8FC8-B94E66DEA1B2}" sibTransId="{0EAF857D-7CAF-4C63-9A76-5A2B94D6F4A9}"/>
    <dgm:cxn modelId="{637E7EEC-577B-43A9-9CBD-D161C51AC4B5}" type="presParOf" srcId="{69E066A1-DDE3-4CEF-971D-CD1DB88D88A8}" destId="{E19FD584-156F-4E7E-B77C-0DE84A2B0BCE}" srcOrd="0" destOrd="0" presId="urn:microsoft.com/office/officeart/2005/8/layout/pyramid2"/>
    <dgm:cxn modelId="{F0C166AE-6494-43B6-BE8A-CFB776C2790F}" type="presParOf" srcId="{69E066A1-DDE3-4CEF-971D-CD1DB88D88A8}" destId="{913D089A-2619-4909-8F53-3FB6F53B7466}" srcOrd="1" destOrd="0" presId="urn:microsoft.com/office/officeart/2005/8/layout/pyramid2"/>
    <dgm:cxn modelId="{C6C81335-F88D-4AB5-A85B-190E6A2A9499}" type="presParOf" srcId="{913D089A-2619-4909-8F53-3FB6F53B7466}" destId="{4367BC46-A7F3-42D1-A79C-C7FA0C86EB7F}" srcOrd="0" destOrd="0" presId="urn:microsoft.com/office/officeart/2005/8/layout/pyramid2"/>
    <dgm:cxn modelId="{3C40BEF6-09E6-4416-BA26-FABA52A4BC74}" type="presParOf" srcId="{913D089A-2619-4909-8F53-3FB6F53B7466}" destId="{C80AA968-EC25-43C2-990E-9879969F8CD7}" srcOrd="1" destOrd="0" presId="urn:microsoft.com/office/officeart/2005/8/layout/pyramid2"/>
    <dgm:cxn modelId="{95E203F7-EC42-48F4-9C1B-8C7915FB2BFF}" type="presParOf" srcId="{913D089A-2619-4909-8F53-3FB6F53B7466}" destId="{D37EA3BE-C555-409E-9C4C-A097AC4931DC}" srcOrd="2" destOrd="0" presId="urn:microsoft.com/office/officeart/2005/8/layout/pyramid2"/>
    <dgm:cxn modelId="{1AEE1E18-542A-4C9D-B640-EEDA1F201A42}" type="presParOf" srcId="{913D089A-2619-4909-8F53-3FB6F53B7466}" destId="{CAD5B752-14D5-40D8-BA83-946E9875AF61}" srcOrd="3" destOrd="0" presId="urn:microsoft.com/office/officeart/2005/8/layout/pyramid2"/>
    <dgm:cxn modelId="{79AA92DD-3612-46E9-9522-EC92303E8773}" type="presParOf" srcId="{913D089A-2619-4909-8F53-3FB6F53B7466}" destId="{4B49ABAE-AA95-4FF1-B506-E1046F77471E}" srcOrd="4" destOrd="0" presId="urn:microsoft.com/office/officeart/2005/8/layout/pyramid2"/>
    <dgm:cxn modelId="{A48227AD-1CAA-4215-8C2B-33858247BC4E}" type="presParOf" srcId="{913D089A-2619-4909-8F53-3FB6F53B7466}" destId="{EABC8B4F-6A28-4155-ACB4-633701D67BAC}" srcOrd="5" destOrd="0" presId="urn:microsoft.com/office/officeart/2005/8/layout/pyramid2"/>
    <dgm:cxn modelId="{7E76E8BD-099D-40DA-B387-39EAFAEBF53E}" type="presParOf" srcId="{913D089A-2619-4909-8F53-3FB6F53B7466}" destId="{2B97F351-4251-417F-96AB-284CFC5DCAC4}" srcOrd="6" destOrd="0" presId="urn:microsoft.com/office/officeart/2005/8/layout/pyramid2"/>
    <dgm:cxn modelId="{24C8E68A-4825-4E5D-A87C-AAB32A3F34EA}" type="presParOf" srcId="{913D089A-2619-4909-8F53-3FB6F53B7466}" destId="{3EE5AC48-4367-4B06-88ED-68F6414574C3}" srcOrd="7" destOrd="0" presId="urn:microsoft.com/office/officeart/2005/8/layout/pyramid2"/>
    <dgm:cxn modelId="{279C6E88-2234-4D4B-89CE-9778737B2D92}" type="presParOf" srcId="{913D089A-2619-4909-8F53-3FB6F53B7466}" destId="{461820BD-2BD8-4082-8868-26C3AB1C2017}" srcOrd="8" destOrd="0" presId="urn:microsoft.com/office/officeart/2005/8/layout/pyramid2"/>
    <dgm:cxn modelId="{B44CE3EE-DDAE-4A22-B46F-190DDFF6FB70}" type="presParOf" srcId="{913D089A-2619-4909-8F53-3FB6F53B7466}" destId="{E7B8D0CD-BE1F-4E84-BB50-4C4735A6502D}" srcOrd="9" destOrd="0" presId="urn:microsoft.com/office/officeart/2005/8/layout/pyramid2"/>
    <dgm:cxn modelId="{5FB46018-D6CB-4C74-B561-EB517A5AB8C7}" type="presParOf" srcId="{913D089A-2619-4909-8F53-3FB6F53B7466}" destId="{506DEB98-D597-49C3-BCE0-3920A8DD43CC}" srcOrd="10" destOrd="0" presId="urn:microsoft.com/office/officeart/2005/8/layout/pyramid2"/>
    <dgm:cxn modelId="{940A8AFE-21D6-4283-8C94-2C74328D7D99}" type="presParOf" srcId="{913D089A-2619-4909-8F53-3FB6F53B7466}" destId="{7069513E-F186-4A8F-B0B8-1FD87F435673}" srcOrd="11" destOrd="0" presId="urn:microsoft.com/office/officeart/2005/8/layout/pyramid2"/>
    <dgm:cxn modelId="{B431ACBF-008E-4398-B291-2427271C5C3B}" type="presParOf" srcId="{913D089A-2619-4909-8F53-3FB6F53B7466}" destId="{EBBDC70C-6543-44AF-A08D-8524333DADA7}" srcOrd="12" destOrd="0" presId="urn:microsoft.com/office/officeart/2005/8/layout/pyramid2"/>
    <dgm:cxn modelId="{F1C04838-1A5B-4954-85D9-4C313C5356CE}" type="presParOf" srcId="{913D089A-2619-4909-8F53-3FB6F53B7466}" destId="{5207E36C-AC1C-4D12-894C-A90F4A506199}" srcOrd="13" destOrd="0" presId="urn:microsoft.com/office/officeart/2005/8/layout/pyramid2"/>
    <dgm:cxn modelId="{9A274D9A-B373-4247-AD3F-20472A7C66C3}" type="presParOf" srcId="{913D089A-2619-4909-8F53-3FB6F53B7466}" destId="{FA7EE06F-3858-4C57-ADE4-0E51ACE4CAB4}" srcOrd="14" destOrd="0" presId="urn:microsoft.com/office/officeart/2005/8/layout/pyramid2"/>
    <dgm:cxn modelId="{840E5678-9310-4B30-9B2D-9097018AB83F}" type="presParOf" srcId="{913D089A-2619-4909-8F53-3FB6F53B7466}" destId="{AEDE19B5-1416-47A9-AB5D-6E5018C6EE7B}" srcOrd="15" destOrd="0" presId="urn:microsoft.com/office/officeart/2005/8/layout/pyramid2"/>
    <dgm:cxn modelId="{8BADA4B6-BDD8-483D-B1C2-4E7F01761280}" type="presParOf" srcId="{913D089A-2619-4909-8F53-3FB6F53B7466}" destId="{80EC8A77-317D-485F-AEF4-234B6AC53943}" srcOrd="16" destOrd="0" presId="urn:microsoft.com/office/officeart/2005/8/layout/pyramid2"/>
    <dgm:cxn modelId="{531DAF90-F154-460D-BA4E-3ABC1E18C8C0}" type="presParOf" srcId="{913D089A-2619-4909-8F53-3FB6F53B7466}" destId="{67829F8B-ADFE-472D-80D0-A9CB2244C5BA}" srcOrd="1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FD584-156F-4E7E-B77C-0DE84A2B0BCE}">
      <dsp:nvSpPr>
        <dsp:cNvPr id="0" name=""/>
        <dsp:cNvSpPr/>
      </dsp:nvSpPr>
      <dsp:spPr>
        <a:xfrm>
          <a:off x="0" y="212529"/>
          <a:ext cx="4934836" cy="5537250"/>
        </a:xfrm>
        <a:prstGeom prst="triangl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sp>
    <dsp:sp modelId="{4367BC46-A7F3-42D1-A79C-C7FA0C86EB7F}">
      <dsp:nvSpPr>
        <dsp:cNvPr id="0" name=""/>
        <dsp:cNvSpPr/>
      </dsp:nvSpPr>
      <dsp:spPr>
        <a:xfrm>
          <a:off x="3328487" y="611591"/>
          <a:ext cx="2723211" cy="482975"/>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t>المؤتمرات العلمية</a:t>
          </a:r>
          <a:endParaRPr lang="ar-EG" sz="2000" kern="1200" dirty="0"/>
        </a:p>
      </dsp:txBody>
      <dsp:txXfrm>
        <a:off x="3352064" y="635168"/>
        <a:ext cx="2676057" cy="435821"/>
      </dsp:txXfrm>
    </dsp:sp>
    <dsp:sp modelId="{D37EA3BE-C555-409E-9C4C-A097AC4931DC}">
      <dsp:nvSpPr>
        <dsp:cNvPr id="0" name=""/>
        <dsp:cNvSpPr/>
      </dsp:nvSpPr>
      <dsp:spPr>
        <a:xfrm>
          <a:off x="3328487" y="1154939"/>
          <a:ext cx="2723211" cy="482975"/>
        </a:xfrm>
        <a:prstGeom prst="roundRect">
          <a:avLst/>
        </a:prstGeom>
        <a:solidFill>
          <a:schemeClr val="lt1">
            <a:alpha val="90000"/>
            <a:hueOff val="0"/>
            <a:satOff val="0"/>
            <a:lumOff val="0"/>
            <a:alphaOff val="0"/>
          </a:schemeClr>
        </a:solidFill>
        <a:ln w="25400" cap="flat" cmpd="sng" algn="ctr">
          <a:solidFill>
            <a:schemeClr val="accent3">
              <a:hueOff val="1406283"/>
              <a:satOff val="-2110"/>
              <a:lumOff val="-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t>الكتب العلمية</a:t>
          </a:r>
          <a:endParaRPr lang="ar-EG" sz="2000" b="1" kern="1200" dirty="0"/>
        </a:p>
      </dsp:txBody>
      <dsp:txXfrm>
        <a:off x="3352064" y="1178516"/>
        <a:ext cx="2676057" cy="435821"/>
      </dsp:txXfrm>
    </dsp:sp>
    <dsp:sp modelId="{4B49ABAE-AA95-4FF1-B506-E1046F77471E}">
      <dsp:nvSpPr>
        <dsp:cNvPr id="0" name=""/>
        <dsp:cNvSpPr/>
      </dsp:nvSpPr>
      <dsp:spPr>
        <a:xfrm>
          <a:off x="3328487" y="1698286"/>
          <a:ext cx="2723211" cy="482975"/>
        </a:xfrm>
        <a:prstGeom prst="roundRect">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t>الأبحاث المشتركة</a:t>
          </a:r>
          <a:endParaRPr lang="ar-EG" sz="2000" kern="1200" dirty="0"/>
        </a:p>
      </dsp:txBody>
      <dsp:txXfrm>
        <a:off x="3352064" y="1721863"/>
        <a:ext cx="2676057" cy="435821"/>
      </dsp:txXfrm>
    </dsp:sp>
    <dsp:sp modelId="{2B97F351-4251-417F-96AB-284CFC5DCAC4}">
      <dsp:nvSpPr>
        <dsp:cNvPr id="0" name=""/>
        <dsp:cNvSpPr/>
      </dsp:nvSpPr>
      <dsp:spPr>
        <a:xfrm>
          <a:off x="3328487" y="2241633"/>
          <a:ext cx="2723211" cy="482975"/>
        </a:xfrm>
        <a:prstGeom prst="roundRect">
          <a:avLst/>
        </a:prstGeom>
        <a:solidFill>
          <a:schemeClr val="lt1">
            <a:alpha val="90000"/>
            <a:hueOff val="0"/>
            <a:satOff val="0"/>
            <a:lumOff val="0"/>
            <a:alphaOff val="0"/>
          </a:schemeClr>
        </a:solidFill>
        <a:ln w="25400" cap="flat" cmpd="sng" algn="ctr">
          <a:solidFill>
            <a:schemeClr val="accent3">
              <a:hueOff val="4218849"/>
              <a:satOff val="-6330"/>
              <a:lumOff val="-10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t>وحدة الدعم النفسي</a:t>
          </a:r>
          <a:endParaRPr lang="ar-EG" sz="2000" kern="1200" dirty="0"/>
        </a:p>
      </dsp:txBody>
      <dsp:txXfrm>
        <a:off x="3352064" y="2265210"/>
        <a:ext cx="2676057" cy="435821"/>
      </dsp:txXfrm>
    </dsp:sp>
    <dsp:sp modelId="{461820BD-2BD8-4082-8868-26C3AB1C2017}">
      <dsp:nvSpPr>
        <dsp:cNvPr id="0" name=""/>
        <dsp:cNvSpPr/>
      </dsp:nvSpPr>
      <dsp:spPr>
        <a:xfrm>
          <a:off x="3328487" y="2784980"/>
          <a:ext cx="2723211" cy="482975"/>
        </a:xfrm>
        <a:prstGeom prst="round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t>دليل الطالب</a:t>
          </a:r>
          <a:endParaRPr lang="ar-EG" sz="2000" kern="1200" dirty="0"/>
        </a:p>
      </dsp:txBody>
      <dsp:txXfrm>
        <a:off x="3352064" y="2808557"/>
        <a:ext cx="2676057" cy="435821"/>
      </dsp:txXfrm>
    </dsp:sp>
    <dsp:sp modelId="{506DEB98-D597-49C3-BCE0-3920A8DD43CC}">
      <dsp:nvSpPr>
        <dsp:cNvPr id="0" name=""/>
        <dsp:cNvSpPr/>
      </dsp:nvSpPr>
      <dsp:spPr>
        <a:xfrm>
          <a:off x="3328487" y="3328327"/>
          <a:ext cx="2723211" cy="482975"/>
        </a:xfrm>
        <a:prstGeom prst="roundRect">
          <a:avLst/>
        </a:prstGeom>
        <a:solidFill>
          <a:schemeClr val="lt1">
            <a:alpha val="90000"/>
            <a:hueOff val="0"/>
            <a:satOff val="0"/>
            <a:lumOff val="0"/>
            <a:alphaOff val="0"/>
          </a:schemeClr>
        </a:solidFill>
        <a:ln w="25400" cap="flat" cmpd="sng" algn="ctr">
          <a:solidFill>
            <a:schemeClr val="accent3">
              <a:hueOff val="7031415"/>
              <a:satOff val="-10550"/>
              <a:lumOff val="-17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t>مكتبة القسم</a:t>
          </a:r>
          <a:endParaRPr lang="ar-EG" sz="2000" kern="1200" dirty="0"/>
        </a:p>
      </dsp:txBody>
      <dsp:txXfrm>
        <a:off x="3352064" y="3351904"/>
        <a:ext cx="2676057" cy="435821"/>
      </dsp:txXfrm>
    </dsp:sp>
    <dsp:sp modelId="{EBBDC70C-6543-44AF-A08D-8524333DADA7}">
      <dsp:nvSpPr>
        <dsp:cNvPr id="0" name=""/>
        <dsp:cNvSpPr/>
      </dsp:nvSpPr>
      <dsp:spPr>
        <a:xfrm>
          <a:off x="3328487" y="3871674"/>
          <a:ext cx="2723211" cy="482975"/>
        </a:xfrm>
        <a:prstGeom prst="roundRect">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t>الندوات وورش العمل</a:t>
          </a:r>
          <a:endParaRPr lang="ar-EG" sz="2000" kern="1200" dirty="0"/>
        </a:p>
      </dsp:txBody>
      <dsp:txXfrm>
        <a:off x="3352064" y="3895251"/>
        <a:ext cx="2676057" cy="435821"/>
      </dsp:txXfrm>
    </dsp:sp>
    <dsp:sp modelId="{FA7EE06F-3858-4C57-ADE4-0E51ACE4CAB4}">
      <dsp:nvSpPr>
        <dsp:cNvPr id="0" name=""/>
        <dsp:cNvSpPr/>
      </dsp:nvSpPr>
      <dsp:spPr>
        <a:xfrm>
          <a:off x="3328487" y="4415021"/>
          <a:ext cx="2723211" cy="482975"/>
        </a:xfrm>
        <a:prstGeom prst="roundRect">
          <a:avLst/>
        </a:prstGeom>
        <a:solidFill>
          <a:schemeClr val="lt1">
            <a:alpha val="90000"/>
            <a:hueOff val="0"/>
            <a:satOff val="0"/>
            <a:lumOff val="0"/>
            <a:alphaOff val="0"/>
          </a:schemeClr>
        </a:solidFill>
        <a:ln w="25400" cap="flat" cmpd="sng" algn="ctr">
          <a:solidFill>
            <a:schemeClr val="accent3">
              <a:hueOff val="9843981"/>
              <a:satOff val="-14770"/>
              <a:lumOff val="-24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t>الدورات التدريبية</a:t>
          </a:r>
          <a:endParaRPr lang="ar-EG" sz="2000" kern="1200" dirty="0"/>
        </a:p>
      </dsp:txBody>
      <dsp:txXfrm>
        <a:off x="3352064" y="4438598"/>
        <a:ext cx="2676057" cy="435821"/>
      </dsp:txXfrm>
    </dsp:sp>
    <dsp:sp modelId="{80EC8A77-317D-485F-AEF4-234B6AC53943}">
      <dsp:nvSpPr>
        <dsp:cNvPr id="0" name=""/>
        <dsp:cNvSpPr/>
      </dsp:nvSpPr>
      <dsp:spPr>
        <a:xfrm>
          <a:off x="3328487" y="4958368"/>
          <a:ext cx="2723211" cy="482975"/>
        </a:xfrm>
        <a:prstGeom prst="round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t>الرحلات العلمية</a:t>
          </a:r>
          <a:endParaRPr lang="ar-EG" sz="2000" kern="1200" dirty="0"/>
        </a:p>
      </dsp:txBody>
      <dsp:txXfrm>
        <a:off x="3352064" y="4981945"/>
        <a:ext cx="2676057" cy="43582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0E02344C-2768-4CD5-97A7-90B6CA14D849}" type="datetimeFigureOut">
              <a:rPr lang="ar-EG" smtClean="0"/>
              <a:pPr/>
              <a:t>06/02/1443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F348A64-14AB-4661-A76B-47E2E1A8FCD5}" type="slidenum">
              <a:rPr lang="ar-EG" smtClean="0"/>
              <a:pPr/>
              <a:t>‹#›</a:t>
            </a:fld>
            <a:endParaRPr lang="ar-EG"/>
          </a:p>
        </p:txBody>
      </p:sp>
    </p:spTree>
    <p:extLst>
      <p:ext uri="{BB962C8B-B14F-4D97-AF65-F5344CB8AC3E}">
        <p14:creationId xmlns:p14="http://schemas.microsoft.com/office/powerpoint/2010/main" xmlns="" val="406237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0E02344C-2768-4CD5-97A7-90B6CA14D849}" type="datetimeFigureOut">
              <a:rPr lang="ar-EG" smtClean="0"/>
              <a:pPr/>
              <a:t>06/02/1443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F348A64-14AB-4661-A76B-47E2E1A8FCD5}" type="slidenum">
              <a:rPr lang="ar-EG" smtClean="0"/>
              <a:pPr/>
              <a:t>‹#›</a:t>
            </a:fld>
            <a:endParaRPr lang="ar-EG"/>
          </a:p>
        </p:txBody>
      </p:sp>
    </p:spTree>
    <p:extLst>
      <p:ext uri="{BB962C8B-B14F-4D97-AF65-F5344CB8AC3E}">
        <p14:creationId xmlns:p14="http://schemas.microsoft.com/office/powerpoint/2010/main" xmlns="" val="1621185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0E02344C-2768-4CD5-97A7-90B6CA14D849}" type="datetimeFigureOut">
              <a:rPr lang="ar-EG" smtClean="0"/>
              <a:pPr/>
              <a:t>06/02/1443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F348A64-14AB-4661-A76B-47E2E1A8FCD5}" type="slidenum">
              <a:rPr lang="ar-EG" smtClean="0"/>
              <a:pPr/>
              <a:t>‹#›</a:t>
            </a:fld>
            <a:endParaRPr lang="ar-EG"/>
          </a:p>
        </p:txBody>
      </p:sp>
    </p:spTree>
    <p:extLst>
      <p:ext uri="{BB962C8B-B14F-4D97-AF65-F5344CB8AC3E}">
        <p14:creationId xmlns:p14="http://schemas.microsoft.com/office/powerpoint/2010/main" xmlns="" val="217373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0E02344C-2768-4CD5-97A7-90B6CA14D849}" type="datetimeFigureOut">
              <a:rPr lang="ar-EG" smtClean="0"/>
              <a:pPr/>
              <a:t>06/02/1443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F348A64-14AB-4661-A76B-47E2E1A8FCD5}" type="slidenum">
              <a:rPr lang="ar-EG" smtClean="0"/>
              <a:pPr/>
              <a:t>‹#›</a:t>
            </a:fld>
            <a:endParaRPr lang="ar-EG"/>
          </a:p>
        </p:txBody>
      </p:sp>
    </p:spTree>
    <p:extLst>
      <p:ext uri="{BB962C8B-B14F-4D97-AF65-F5344CB8AC3E}">
        <p14:creationId xmlns:p14="http://schemas.microsoft.com/office/powerpoint/2010/main" xmlns="" val="247224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02344C-2768-4CD5-97A7-90B6CA14D849}" type="datetimeFigureOut">
              <a:rPr lang="ar-EG" smtClean="0"/>
              <a:pPr/>
              <a:t>06/02/1443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F348A64-14AB-4661-A76B-47E2E1A8FCD5}" type="slidenum">
              <a:rPr lang="ar-EG" smtClean="0"/>
              <a:pPr/>
              <a:t>‹#›</a:t>
            </a:fld>
            <a:endParaRPr lang="ar-EG"/>
          </a:p>
        </p:txBody>
      </p:sp>
    </p:spTree>
    <p:extLst>
      <p:ext uri="{BB962C8B-B14F-4D97-AF65-F5344CB8AC3E}">
        <p14:creationId xmlns:p14="http://schemas.microsoft.com/office/powerpoint/2010/main" xmlns="" val="326389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0E02344C-2768-4CD5-97A7-90B6CA14D849}" type="datetimeFigureOut">
              <a:rPr lang="ar-EG" smtClean="0"/>
              <a:pPr/>
              <a:t>06/02/1443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F348A64-14AB-4661-A76B-47E2E1A8FCD5}" type="slidenum">
              <a:rPr lang="ar-EG" smtClean="0"/>
              <a:pPr/>
              <a:t>‹#›</a:t>
            </a:fld>
            <a:endParaRPr lang="ar-EG"/>
          </a:p>
        </p:txBody>
      </p:sp>
    </p:spTree>
    <p:extLst>
      <p:ext uri="{BB962C8B-B14F-4D97-AF65-F5344CB8AC3E}">
        <p14:creationId xmlns:p14="http://schemas.microsoft.com/office/powerpoint/2010/main" xmlns="" val="366416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0E02344C-2768-4CD5-97A7-90B6CA14D849}" type="datetimeFigureOut">
              <a:rPr lang="ar-EG" smtClean="0"/>
              <a:pPr/>
              <a:t>06/02/1443</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3F348A64-14AB-4661-A76B-47E2E1A8FCD5}" type="slidenum">
              <a:rPr lang="ar-EG" smtClean="0"/>
              <a:pPr/>
              <a:t>‹#›</a:t>
            </a:fld>
            <a:endParaRPr lang="ar-EG"/>
          </a:p>
        </p:txBody>
      </p:sp>
    </p:spTree>
    <p:extLst>
      <p:ext uri="{BB962C8B-B14F-4D97-AF65-F5344CB8AC3E}">
        <p14:creationId xmlns:p14="http://schemas.microsoft.com/office/powerpoint/2010/main" xmlns="" val="170437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0E02344C-2768-4CD5-97A7-90B6CA14D849}" type="datetimeFigureOut">
              <a:rPr lang="ar-EG" smtClean="0"/>
              <a:pPr/>
              <a:t>06/02/1443</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3F348A64-14AB-4661-A76B-47E2E1A8FCD5}" type="slidenum">
              <a:rPr lang="ar-EG" smtClean="0"/>
              <a:pPr/>
              <a:t>‹#›</a:t>
            </a:fld>
            <a:endParaRPr lang="ar-EG"/>
          </a:p>
        </p:txBody>
      </p:sp>
    </p:spTree>
    <p:extLst>
      <p:ext uri="{BB962C8B-B14F-4D97-AF65-F5344CB8AC3E}">
        <p14:creationId xmlns:p14="http://schemas.microsoft.com/office/powerpoint/2010/main" xmlns="" val="60366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2344C-2768-4CD5-97A7-90B6CA14D849}" type="datetimeFigureOut">
              <a:rPr lang="ar-EG" smtClean="0"/>
              <a:pPr/>
              <a:t>06/02/1443</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3F348A64-14AB-4661-A76B-47E2E1A8FCD5}" type="slidenum">
              <a:rPr lang="ar-EG" smtClean="0"/>
              <a:pPr/>
              <a:t>‹#›</a:t>
            </a:fld>
            <a:endParaRPr lang="ar-EG"/>
          </a:p>
        </p:txBody>
      </p:sp>
    </p:spTree>
    <p:extLst>
      <p:ext uri="{BB962C8B-B14F-4D97-AF65-F5344CB8AC3E}">
        <p14:creationId xmlns:p14="http://schemas.microsoft.com/office/powerpoint/2010/main" xmlns="" val="52834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2344C-2768-4CD5-97A7-90B6CA14D849}" type="datetimeFigureOut">
              <a:rPr lang="ar-EG" smtClean="0"/>
              <a:pPr/>
              <a:t>06/02/1443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F348A64-14AB-4661-A76B-47E2E1A8FCD5}" type="slidenum">
              <a:rPr lang="ar-EG" smtClean="0"/>
              <a:pPr/>
              <a:t>‹#›</a:t>
            </a:fld>
            <a:endParaRPr lang="ar-EG"/>
          </a:p>
        </p:txBody>
      </p:sp>
    </p:spTree>
    <p:extLst>
      <p:ext uri="{BB962C8B-B14F-4D97-AF65-F5344CB8AC3E}">
        <p14:creationId xmlns:p14="http://schemas.microsoft.com/office/powerpoint/2010/main" xmlns="" val="23922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2344C-2768-4CD5-97A7-90B6CA14D849}" type="datetimeFigureOut">
              <a:rPr lang="ar-EG" smtClean="0"/>
              <a:pPr/>
              <a:t>06/02/1443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F348A64-14AB-4661-A76B-47E2E1A8FCD5}" type="slidenum">
              <a:rPr lang="ar-EG" smtClean="0"/>
              <a:pPr/>
              <a:t>‹#›</a:t>
            </a:fld>
            <a:endParaRPr lang="ar-EG"/>
          </a:p>
        </p:txBody>
      </p:sp>
    </p:spTree>
    <p:extLst>
      <p:ext uri="{BB962C8B-B14F-4D97-AF65-F5344CB8AC3E}">
        <p14:creationId xmlns:p14="http://schemas.microsoft.com/office/powerpoint/2010/main" xmlns="" val="222679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E02344C-2768-4CD5-97A7-90B6CA14D849}" type="datetimeFigureOut">
              <a:rPr lang="ar-EG" smtClean="0"/>
              <a:pPr/>
              <a:t>06/02/1443</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F348A64-14AB-4661-A76B-47E2E1A8FCD5}" type="slidenum">
              <a:rPr lang="ar-EG" smtClean="0"/>
              <a:pPr/>
              <a:t>‹#›</a:t>
            </a:fld>
            <a:endParaRPr lang="ar-EG"/>
          </a:p>
        </p:txBody>
      </p:sp>
    </p:spTree>
    <p:extLst>
      <p:ext uri="{BB962C8B-B14F-4D97-AF65-F5344CB8AC3E}">
        <p14:creationId xmlns:p14="http://schemas.microsoft.com/office/powerpoint/2010/main" xmlns="" val="3688033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8.jpeg"/><Relationship Id="rId7" Type="http://schemas.openxmlformats.org/officeDocument/2006/relationships/image" Target="../media/image46.jpeg"/><Relationship Id="rId12" Type="http://schemas.openxmlformats.org/officeDocument/2006/relationships/image" Target="../media/image50.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49.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45.jpeg"/><Relationship Id="rId9" Type="http://schemas.openxmlformats.org/officeDocument/2006/relationships/image" Target="../media/image48.jpeg"/></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3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Layout" Target="../diagrams/layout1.xml"/><Relationship Id="rId7" Type="http://schemas.openxmlformats.org/officeDocument/2006/relationships/image" Target="../media/image25.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36678" y="123247"/>
            <a:ext cx="6259658" cy="6480720"/>
            <a:chOff x="1006072" y="-395025"/>
            <a:chExt cx="6920396" cy="7164792"/>
          </a:xfrm>
        </p:grpSpPr>
        <p:sp>
          <p:nvSpPr>
            <p:cNvPr id="8" name="Hexagon 7"/>
            <p:cNvSpPr/>
            <p:nvPr/>
          </p:nvSpPr>
          <p:spPr>
            <a:xfrm>
              <a:off x="2971266" y="1920697"/>
              <a:ext cx="3031556" cy="2547975"/>
            </a:xfrm>
            <a:prstGeom prst="hexagon">
              <a:avLst/>
            </a:prstGeom>
            <a:solidFill>
              <a:srgbClr val="CCFF33"/>
            </a:solidFill>
          </p:spPr>
          <p:style>
            <a:lnRef idx="0">
              <a:schemeClr val="accent6"/>
            </a:lnRef>
            <a:fillRef idx="3">
              <a:schemeClr val="accent6"/>
            </a:fillRef>
            <a:effectRef idx="3">
              <a:schemeClr val="accent6"/>
            </a:effectRef>
            <a:fontRef idx="minor">
              <a:schemeClr val="lt1"/>
            </a:fontRef>
          </p:style>
          <p:txBody>
            <a:bodyPr rtlCol="1" anchor="ctr"/>
            <a:lstStyle/>
            <a:p>
              <a:pPr algn="ctr"/>
              <a:endParaRPr lang="ar-EG" dirty="0"/>
            </a:p>
          </p:txBody>
        </p:sp>
        <p:sp>
          <p:nvSpPr>
            <p:cNvPr id="9" name="Hexagon 8"/>
            <p:cNvSpPr/>
            <p:nvPr/>
          </p:nvSpPr>
          <p:spPr>
            <a:xfrm>
              <a:off x="5512668" y="840577"/>
              <a:ext cx="2413800" cy="2160240"/>
            </a:xfrm>
            <a:prstGeom prst="hexagon">
              <a:avLst/>
            </a:prstGeom>
            <a:blipFill>
              <a:blip r:embed="rId2" cstate="print"/>
              <a:stretch>
                <a:fillRect/>
              </a:stretch>
            </a:blip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EG" dirty="0"/>
            </a:p>
          </p:txBody>
        </p:sp>
        <p:sp>
          <p:nvSpPr>
            <p:cNvPr id="10" name="Hexagon 9"/>
            <p:cNvSpPr/>
            <p:nvPr/>
          </p:nvSpPr>
          <p:spPr>
            <a:xfrm>
              <a:off x="5512668" y="3342566"/>
              <a:ext cx="2413800" cy="2160240"/>
            </a:xfrm>
            <a:prstGeom prst="hexagon">
              <a:avLst/>
            </a:prstGeom>
            <a:blipFill>
              <a:blip r:embed="rId3" cstate="print"/>
              <a:stretch>
                <a:fillRect/>
              </a:stretch>
            </a:blip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EG" dirty="0"/>
            </a:p>
          </p:txBody>
        </p:sp>
        <p:sp>
          <p:nvSpPr>
            <p:cNvPr id="11" name="Hexagon 10"/>
            <p:cNvSpPr/>
            <p:nvPr/>
          </p:nvSpPr>
          <p:spPr>
            <a:xfrm>
              <a:off x="3280144" y="4609527"/>
              <a:ext cx="2413800" cy="2160240"/>
            </a:xfrm>
            <a:prstGeom prst="hexagon">
              <a:avLst/>
            </a:prstGeom>
            <a:blipFill>
              <a:blip r:embed="rId4" cstate="print"/>
              <a:stretch>
                <a:fillRect/>
              </a:stretch>
            </a:blip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EG" dirty="0"/>
            </a:p>
          </p:txBody>
        </p:sp>
        <p:sp>
          <p:nvSpPr>
            <p:cNvPr id="12" name="Hexagon 11"/>
            <p:cNvSpPr/>
            <p:nvPr/>
          </p:nvSpPr>
          <p:spPr>
            <a:xfrm>
              <a:off x="1006072" y="3431502"/>
              <a:ext cx="2413800" cy="2071304"/>
            </a:xfrm>
            <a:prstGeom prst="hexagon">
              <a:avLst/>
            </a:prstGeom>
            <a:blipFill>
              <a:blip r:embed="rId5" cstate="print"/>
              <a:srcRect/>
              <a:stretch>
                <a:fillRect t="-83143" b="-75109"/>
              </a:stretch>
            </a:blip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EG" dirty="0"/>
            </a:p>
          </p:txBody>
        </p:sp>
        <p:sp>
          <p:nvSpPr>
            <p:cNvPr id="13" name="Hexagon 12"/>
            <p:cNvSpPr/>
            <p:nvPr/>
          </p:nvSpPr>
          <p:spPr>
            <a:xfrm>
              <a:off x="1006072" y="881763"/>
              <a:ext cx="2413800" cy="2160240"/>
            </a:xfrm>
            <a:prstGeom prst="hexagon">
              <a:avLst/>
            </a:prstGeom>
            <a:blipFill>
              <a:blip r:embed="rId6" cstate="print"/>
              <a:stretch>
                <a:fillRect/>
              </a:stretch>
            </a:blip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EG" dirty="0"/>
            </a:p>
          </p:txBody>
        </p:sp>
        <p:sp>
          <p:nvSpPr>
            <p:cNvPr id="14" name="Hexagon 13"/>
            <p:cNvSpPr/>
            <p:nvPr/>
          </p:nvSpPr>
          <p:spPr>
            <a:xfrm>
              <a:off x="3270644" y="-395025"/>
              <a:ext cx="2413800" cy="2160240"/>
            </a:xfrm>
            <a:prstGeom prst="hexagon">
              <a:avLst/>
            </a:prstGeom>
            <a:blipFill>
              <a:blip r:embed="rId7" cstate="print"/>
              <a:stretch>
                <a:fillRect/>
              </a:stretch>
            </a:blip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EG" dirty="0"/>
            </a:p>
          </p:txBody>
        </p:sp>
      </p:grpSp>
      <p:sp>
        <p:nvSpPr>
          <p:cNvPr id="16" name="Rectangle 15"/>
          <p:cNvSpPr/>
          <p:nvPr/>
        </p:nvSpPr>
        <p:spPr>
          <a:xfrm>
            <a:off x="3108607" y="2708920"/>
            <a:ext cx="2747746" cy="156966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الأنشطة العلمية </a:t>
            </a:r>
            <a:br>
              <a:rPr lang="ar-EG"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ar-EG"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لقسم </a:t>
            </a:r>
          </a:p>
          <a:p>
            <a:pPr algn="ctr"/>
            <a:r>
              <a:rPr lang="ar-EG"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علم النفس</a:t>
            </a:r>
            <a:endParaRPr lang="ar-EG"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30453611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50000">
              <a:schemeClr val="accent6">
                <a:lumMod val="40000"/>
                <a:lumOff val="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5" name="Arc 14"/>
          <p:cNvSpPr/>
          <p:nvPr/>
        </p:nvSpPr>
        <p:spPr>
          <a:xfrm flipH="1" flipV="1">
            <a:off x="5417644" y="-910464"/>
            <a:ext cx="7452711" cy="1820928"/>
          </a:xfrm>
          <a:prstGeom prst="arc">
            <a:avLst>
              <a:gd name="adj1" fmla="val 16200000"/>
              <a:gd name="adj2" fmla="val 4156"/>
            </a:avLst>
          </a:prstGeom>
          <a:solidFill>
            <a:srgbClr val="FFC000"/>
          </a:solidFill>
          <a:ln>
            <a:no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10" name="Rectangle 9"/>
          <p:cNvSpPr/>
          <p:nvPr/>
        </p:nvSpPr>
        <p:spPr>
          <a:xfrm>
            <a:off x="6161991" y="56890"/>
            <a:ext cx="2874505"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ar-EG"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الأبحاث المشتركة</a:t>
            </a:r>
          </a:p>
        </p:txBody>
      </p:sp>
      <p:sp>
        <p:nvSpPr>
          <p:cNvPr id="16" name="Rectangle 15"/>
          <p:cNvSpPr/>
          <p:nvPr/>
        </p:nvSpPr>
        <p:spPr>
          <a:xfrm>
            <a:off x="5581650" y="1642408"/>
            <a:ext cx="3308796" cy="3416320"/>
          </a:xfrm>
          <a:prstGeom prst="rect">
            <a:avLst/>
          </a:prstGeom>
        </p:spPr>
        <p:txBody>
          <a:bodyPr wrap="square">
            <a:spAutoFit/>
          </a:bodyPr>
          <a:lstStyle/>
          <a:p>
            <a:pPr algn="ctr" rtl="0"/>
            <a:r>
              <a:rPr lang="en-US" sz="2400" b="1" dirty="0">
                <a:solidFill>
                  <a:srgbClr val="002060"/>
                </a:solidFill>
              </a:rPr>
              <a:t> </a:t>
            </a:r>
            <a:r>
              <a:rPr lang="en-US" sz="2400" b="1" dirty="0" err="1">
                <a:solidFill>
                  <a:srgbClr val="002060"/>
                </a:solidFill>
              </a:rPr>
              <a:t>Kira</a:t>
            </a:r>
            <a:r>
              <a:rPr lang="en-US" sz="2400" b="1" dirty="0">
                <a:solidFill>
                  <a:srgbClr val="002060"/>
                </a:solidFill>
              </a:rPr>
              <a:t>, I. A., </a:t>
            </a:r>
            <a:r>
              <a:rPr lang="en-US" sz="2400" b="1" dirty="0" err="1">
                <a:solidFill>
                  <a:srgbClr val="002060"/>
                </a:solidFill>
              </a:rPr>
              <a:t>Shuwiekh</a:t>
            </a:r>
            <a:r>
              <a:rPr lang="en-US" sz="2400" b="1" dirty="0">
                <a:solidFill>
                  <a:srgbClr val="002060"/>
                </a:solidFill>
              </a:rPr>
              <a:t>, H. A., Rice, K. G., Ashby, J. S., </a:t>
            </a:r>
            <a:r>
              <a:rPr lang="en-US" sz="2400" b="1" dirty="0" err="1">
                <a:solidFill>
                  <a:srgbClr val="002060"/>
                </a:solidFill>
              </a:rPr>
              <a:t>Elwakeel</a:t>
            </a:r>
            <a:r>
              <a:rPr lang="en-US" sz="2400" b="1" dirty="0">
                <a:solidFill>
                  <a:srgbClr val="002060"/>
                </a:solidFill>
              </a:rPr>
              <a:t>, S. A., Sous, M. S. F., &amp; </a:t>
            </a:r>
            <a:r>
              <a:rPr lang="en-US" sz="2400" b="1" dirty="0" err="1">
                <a:solidFill>
                  <a:srgbClr val="002060"/>
                </a:solidFill>
              </a:rPr>
              <a:t>Jamil</a:t>
            </a:r>
            <a:r>
              <a:rPr lang="en-US" sz="2400" b="1" dirty="0">
                <a:solidFill>
                  <a:srgbClr val="002060"/>
                </a:solidFill>
              </a:rPr>
              <a:t>, H. J. (2020). Measuring COVID-19 as traumatic stress: Initial psychometrics and validation. </a:t>
            </a:r>
          </a:p>
        </p:txBody>
      </p:sp>
      <p:sp>
        <p:nvSpPr>
          <p:cNvPr id="17" name="Rectangle 16"/>
          <p:cNvSpPr/>
          <p:nvPr/>
        </p:nvSpPr>
        <p:spPr>
          <a:xfrm>
            <a:off x="3811459" y="1866165"/>
            <a:ext cx="987771" cy="461665"/>
          </a:xfrm>
          <a:prstGeom prst="rect">
            <a:avLst/>
          </a:prstGeom>
        </p:spPr>
        <p:txBody>
          <a:bodyPr wrap="none">
            <a:spAutoFit/>
          </a:bodyPr>
          <a:lstStyle/>
          <a:p>
            <a:r>
              <a:rPr lang="ar-EG" sz="2400" b="1" dirty="0">
                <a:solidFill>
                  <a:srgbClr val="C00000"/>
                </a:solidFill>
              </a:rPr>
              <a:t>2020م</a:t>
            </a:r>
          </a:p>
        </p:txBody>
      </p:sp>
      <p:sp>
        <p:nvSpPr>
          <p:cNvPr id="18" name="Rectangle 17"/>
          <p:cNvSpPr/>
          <p:nvPr/>
        </p:nvSpPr>
        <p:spPr>
          <a:xfrm>
            <a:off x="-25399" y="1681500"/>
            <a:ext cx="2311400" cy="830997"/>
          </a:xfrm>
          <a:prstGeom prst="rect">
            <a:avLst/>
          </a:prstGeom>
        </p:spPr>
        <p:txBody>
          <a:bodyPr wrap="square">
            <a:spAutoFit/>
          </a:bodyPr>
          <a:lstStyle/>
          <a:p>
            <a:r>
              <a:rPr lang="ar-EG" sz="2400" b="1" dirty="0" err="1">
                <a:solidFill>
                  <a:srgbClr val="12623C"/>
                </a:solidFill>
              </a:rPr>
              <a:t>أ.د</a:t>
            </a:r>
            <a:r>
              <a:rPr lang="ar-EG" sz="2400" b="1" dirty="0">
                <a:solidFill>
                  <a:srgbClr val="12623C"/>
                </a:solidFill>
              </a:rPr>
              <a:t>/ هناء شويخ</a:t>
            </a:r>
            <a:endParaRPr lang="en-US" sz="2400" b="1" dirty="0">
              <a:solidFill>
                <a:srgbClr val="12623C"/>
              </a:solidFill>
            </a:endParaRPr>
          </a:p>
          <a:p>
            <a:r>
              <a:rPr lang="ar-EG" sz="2400" b="1" dirty="0" smtClean="0">
                <a:solidFill>
                  <a:srgbClr val="12623C"/>
                </a:solidFill>
              </a:rPr>
              <a:t>أ</a:t>
            </a:r>
            <a:r>
              <a:rPr lang="ar-AE" sz="2400" b="1" dirty="0" smtClean="0">
                <a:solidFill>
                  <a:srgbClr val="12623C"/>
                </a:solidFill>
              </a:rPr>
              <a:t>.م</a:t>
            </a:r>
            <a:r>
              <a:rPr lang="ar-EG" sz="2400" b="1" dirty="0" smtClean="0">
                <a:solidFill>
                  <a:srgbClr val="12623C"/>
                </a:solidFill>
              </a:rPr>
              <a:t>.د</a:t>
            </a:r>
            <a:r>
              <a:rPr lang="ar-EG" sz="2400" b="1" dirty="0">
                <a:solidFill>
                  <a:srgbClr val="12623C"/>
                </a:solidFill>
              </a:rPr>
              <a:t>/ سيد </a:t>
            </a:r>
            <a:r>
              <a:rPr lang="ar-EG" sz="2400" b="1" dirty="0" smtClean="0">
                <a:solidFill>
                  <a:srgbClr val="12623C"/>
                </a:solidFill>
              </a:rPr>
              <a:t>الوكيل</a:t>
            </a:r>
            <a:endParaRPr lang="en-US" sz="2400" b="1" dirty="0">
              <a:solidFill>
                <a:srgbClr val="12623C"/>
              </a:solidFill>
            </a:endParaRPr>
          </a:p>
        </p:txBody>
      </p:sp>
      <p:grpSp>
        <p:nvGrpSpPr>
          <p:cNvPr id="11" name="Group 10"/>
          <p:cNvGrpSpPr/>
          <p:nvPr/>
        </p:nvGrpSpPr>
        <p:grpSpPr>
          <a:xfrm>
            <a:off x="6773980" y="981050"/>
            <a:ext cx="998420" cy="542950"/>
            <a:chOff x="4174233" y="137122"/>
            <a:chExt cx="745255" cy="745243"/>
          </a:xfrm>
        </p:grpSpPr>
        <p:sp>
          <p:nvSpPr>
            <p:cNvPr id="12" name="Oval 11"/>
            <p:cNvSpPr/>
            <p:nvPr/>
          </p:nvSpPr>
          <p:spPr>
            <a:xfrm>
              <a:off x="4174233" y="137122"/>
              <a:ext cx="745255" cy="745243"/>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Oval 4"/>
            <p:cNvSpPr/>
            <p:nvPr/>
          </p:nvSpPr>
          <p:spPr>
            <a:xfrm>
              <a:off x="4283373" y="246260"/>
              <a:ext cx="52697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العنوان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14" name="Group 13"/>
          <p:cNvGrpSpPr/>
          <p:nvPr/>
        </p:nvGrpSpPr>
        <p:grpSpPr>
          <a:xfrm>
            <a:off x="3800810" y="966299"/>
            <a:ext cx="998420" cy="542950"/>
            <a:chOff x="4174233" y="137122"/>
            <a:chExt cx="745255" cy="745243"/>
          </a:xfrm>
        </p:grpSpPr>
        <p:sp>
          <p:nvSpPr>
            <p:cNvPr id="19" name="Oval 18"/>
            <p:cNvSpPr/>
            <p:nvPr/>
          </p:nvSpPr>
          <p:spPr>
            <a:xfrm>
              <a:off x="4174233" y="137122"/>
              <a:ext cx="745255" cy="745243"/>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Oval 4"/>
            <p:cNvSpPr/>
            <p:nvPr/>
          </p:nvSpPr>
          <p:spPr>
            <a:xfrm>
              <a:off x="4283373" y="246260"/>
              <a:ext cx="52697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التاريخ</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1" name="Group 20"/>
          <p:cNvGrpSpPr/>
          <p:nvPr/>
        </p:nvGrpSpPr>
        <p:grpSpPr>
          <a:xfrm>
            <a:off x="838200" y="917550"/>
            <a:ext cx="998420" cy="542950"/>
            <a:chOff x="4174233" y="137122"/>
            <a:chExt cx="745255" cy="745243"/>
          </a:xfrm>
        </p:grpSpPr>
        <p:sp>
          <p:nvSpPr>
            <p:cNvPr id="22" name="Oval 21"/>
            <p:cNvSpPr/>
            <p:nvPr/>
          </p:nvSpPr>
          <p:spPr>
            <a:xfrm>
              <a:off x="4174233" y="137122"/>
              <a:ext cx="745255" cy="745243"/>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Oval 4"/>
            <p:cNvSpPr/>
            <p:nvPr/>
          </p:nvSpPr>
          <p:spPr>
            <a:xfrm>
              <a:off x="4216307" y="257986"/>
              <a:ext cx="63611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المشاركين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cxnSp>
        <p:nvCxnSpPr>
          <p:cNvPr id="24" name="Straight Connector 23"/>
          <p:cNvCxnSpPr/>
          <p:nvPr/>
        </p:nvCxnSpPr>
        <p:spPr>
          <a:xfrm>
            <a:off x="5511800" y="1637388"/>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2971800" y="1600199"/>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26" name="Picture 25"/>
          <p:cNvPicPr>
            <a:picLocks noChangeAspect="1"/>
          </p:cNvPicPr>
          <p:nvPr/>
        </p:nvPicPr>
        <p:blipFill rotWithShape="1">
          <a:blip r:embed="rId2">
            <a:extLst>
              <a:ext uri="{28A0092B-C50C-407E-A947-70E740481C1C}">
                <a14:useLocalDpi xmlns:a14="http://schemas.microsoft.com/office/drawing/2010/main" xmlns="" val="0"/>
              </a:ext>
            </a:extLst>
          </a:blip>
          <a:srcRect r="39410"/>
          <a:stretch/>
        </p:blipFill>
        <p:spPr>
          <a:xfrm>
            <a:off x="918844" y="4170192"/>
            <a:ext cx="2823160" cy="2329719"/>
          </a:xfrm>
          <a:prstGeom prst="rect">
            <a:avLst/>
          </a:prstGeom>
          <a:ln>
            <a:noFill/>
          </a:ln>
          <a:effectLst>
            <a:softEdge rad="112500"/>
          </a:effectLst>
        </p:spPr>
      </p:pic>
    </p:spTree>
    <p:extLst>
      <p:ext uri="{BB962C8B-B14F-4D97-AF65-F5344CB8AC3E}">
        <p14:creationId xmlns:p14="http://schemas.microsoft.com/office/powerpoint/2010/main" xmlns="" val="3422042688"/>
      </p:ext>
    </p:extLst>
  </p:cSld>
  <p:clrMapOvr>
    <a:masterClrMapping/>
  </p:clrMapOvr>
  <mc:AlternateContent xmlns:mc="http://schemas.openxmlformats.org/markup-compatibility/2006">
    <mc:Choice xmlns:p14="http://schemas.microsoft.com/office/powerpoint/2010/main" xmlns=""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50000">
              <a:schemeClr val="accent6">
                <a:lumMod val="40000"/>
                <a:lumOff val="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5" name="Arc 14"/>
          <p:cNvSpPr/>
          <p:nvPr/>
        </p:nvSpPr>
        <p:spPr>
          <a:xfrm flipH="1" flipV="1">
            <a:off x="5417644" y="-910464"/>
            <a:ext cx="7452711" cy="1820928"/>
          </a:xfrm>
          <a:prstGeom prst="arc">
            <a:avLst>
              <a:gd name="adj1" fmla="val 16200000"/>
              <a:gd name="adj2" fmla="val 4156"/>
            </a:avLst>
          </a:prstGeom>
          <a:solidFill>
            <a:srgbClr val="FFC000"/>
          </a:solidFill>
          <a:ln>
            <a:no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10" name="Rectangle 9"/>
          <p:cNvSpPr/>
          <p:nvPr/>
        </p:nvSpPr>
        <p:spPr>
          <a:xfrm>
            <a:off x="6161991" y="56890"/>
            <a:ext cx="2874505"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ar-EG"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الأبحاث المشتركة</a:t>
            </a:r>
          </a:p>
        </p:txBody>
      </p:sp>
      <p:sp>
        <p:nvSpPr>
          <p:cNvPr id="16" name="Rectangle 15"/>
          <p:cNvSpPr/>
          <p:nvPr/>
        </p:nvSpPr>
        <p:spPr>
          <a:xfrm>
            <a:off x="5440891" y="1676400"/>
            <a:ext cx="3618852" cy="3785652"/>
          </a:xfrm>
          <a:prstGeom prst="rect">
            <a:avLst/>
          </a:prstGeom>
        </p:spPr>
        <p:txBody>
          <a:bodyPr wrap="square">
            <a:spAutoFit/>
          </a:bodyPr>
          <a:lstStyle/>
          <a:p>
            <a:pPr algn="ctr" rtl="0"/>
            <a:r>
              <a:rPr lang="en-US" sz="2400" b="1" dirty="0">
                <a:solidFill>
                  <a:srgbClr val="002060"/>
                </a:solidFill>
              </a:rPr>
              <a:t>-</a:t>
            </a:r>
            <a:r>
              <a:rPr lang="en-US" sz="2400" b="1" dirty="0" err="1">
                <a:solidFill>
                  <a:srgbClr val="002060"/>
                </a:solidFill>
              </a:rPr>
              <a:t>Kira</a:t>
            </a:r>
            <a:r>
              <a:rPr lang="en-US" sz="2400" b="1" dirty="0">
                <a:solidFill>
                  <a:srgbClr val="002060"/>
                </a:solidFill>
              </a:rPr>
              <a:t>, I.; </a:t>
            </a:r>
            <a:r>
              <a:rPr lang="en-US" sz="2400" b="1" dirty="0" err="1">
                <a:solidFill>
                  <a:srgbClr val="002060"/>
                </a:solidFill>
              </a:rPr>
              <a:t>Shuwiekh</a:t>
            </a:r>
            <a:r>
              <a:rPr lang="en-US" sz="2400" b="1" dirty="0">
                <a:solidFill>
                  <a:srgbClr val="002060"/>
                </a:solidFill>
              </a:rPr>
              <a:t>, H.; Ashby, J.S.; </a:t>
            </a:r>
            <a:r>
              <a:rPr lang="en-US" sz="2400" b="1" dirty="0" err="1">
                <a:solidFill>
                  <a:srgbClr val="002060"/>
                </a:solidFill>
              </a:rPr>
              <a:t>Elwakeel</a:t>
            </a:r>
            <a:r>
              <a:rPr lang="en-US" sz="2400" b="1" dirty="0">
                <a:solidFill>
                  <a:srgbClr val="002060"/>
                </a:solidFill>
              </a:rPr>
              <a:t>, S.; </a:t>
            </a:r>
            <a:r>
              <a:rPr lang="en-US" sz="2400" b="1" dirty="0" err="1">
                <a:solidFill>
                  <a:srgbClr val="002060"/>
                </a:solidFill>
              </a:rPr>
              <a:t>Alhuwailah</a:t>
            </a:r>
            <a:r>
              <a:rPr lang="en-US" sz="2400" b="1" dirty="0">
                <a:solidFill>
                  <a:srgbClr val="002060"/>
                </a:solidFill>
              </a:rPr>
              <a:t>, A.; Sous, M.; </a:t>
            </a:r>
            <a:r>
              <a:rPr lang="en-US" sz="2400" b="1" dirty="0" err="1">
                <a:solidFill>
                  <a:srgbClr val="002060"/>
                </a:solidFill>
              </a:rPr>
              <a:t>Baali</a:t>
            </a:r>
            <a:r>
              <a:rPr lang="en-US" sz="2400" b="1" dirty="0">
                <a:solidFill>
                  <a:srgbClr val="002060"/>
                </a:solidFill>
              </a:rPr>
              <a:t>, S.; </a:t>
            </a:r>
            <a:r>
              <a:rPr lang="en-US" sz="2400" b="1" dirty="0" err="1">
                <a:solidFill>
                  <a:srgbClr val="002060"/>
                </a:solidFill>
              </a:rPr>
              <a:t>Azdaou</a:t>
            </a:r>
            <a:r>
              <a:rPr lang="en-US" sz="2400" b="1" dirty="0">
                <a:solidFill>
                  <a:srgbClr val="002060"/>
                </a:solidFill>
              </a:rPr>
              <a:t>, C.; </a:t>
            </a:r>
            <a:r>
              <a:rPr lang="en-US" sz="2400" b="1" dirty="0" err="1">
                <a:solidFill>
                  <a:srgbClr val="002060"/>
                </a:solidFill>
              </a:rPr>
              <a:t>Oliemat</a:t>
            </a:r>
            <a:r>
              <a:rPr lang="en-US" sz="2400" b="1" dirty="0">
                <a:solidFill>
                  <a:srgbClr val="002060"/>
                </a:solidFill>
              </a:rPr>
              <a:t>, E. </a:t>
            </a:r>
            <a:r>
              <a:rPr lang="en-US" sz="2400" b="1" dirty="0" err="1">
                <a:solidFill>
                  <a:srgbClr val="002060"/>
                </a:solidFill>
              </a:rPr>
              <a:t>Jamil</a:t>
            </a:r>
            <a:r>
              <a:rPr lang="en-US" sz="2400" b="1" dirty="0">
                <a:solidFill>
                  <a:srgbClr val="002060"/>
                </a:solidFill>
              </a:rPr>
              <a:t>, H. (2021). The Impact of COVID-19 traumatic stressors on </a:t>
            </a:r>
            <a:r>
              <a:rPr lang="en-US" sz="2400" b="1" dirty="0" smtClean="0">
                <a:solidFill>
                  <a:srgbClr val="002060"/>
                </a:solidFill>
              </a:rPr>
              <a:t>mental </a:t>
            </a:r>
            <a:r>
              <a:rPr lang="en-US" sz="2400" b="1" dirty="0">
                <a:solidFill>
                  <a:srgbClr val="002060"/>
                </a:solidFill>
              </a:rPr>
              <a:t>health: Is COVID-19 a new trauma type</a:t>
            </a:r>
            <a:r>
              <a:rPr lang="en-US" sz="2400" b="1" dirty="0" smtClean="0">
                <a:solidFill>
                  <a:srgbClr val="002060"/>
                </a:solidFill>
              </a:rPr>
              <a:t>.</a:t>
            </a:r>
            <a:endParaRPr lang="en-US" sz="2400" b="1" dirty="0">
              <a:solidFill>
                <a:srgbClr val="002060"/>
              </a:solidFill>
            </a:endParaRPr>
          </a:p>
        </p:txBody>
      </p:sp>
      <p:sp>
        <p:nvSpPr>
          <p:cNvPr id="17" name="Rectangle 16"/>
          <p:cNvSpPr/>
          <p:nvPr/>
        </p:nvSpPr>
        <p:spPr>
          <a:xfrm>
            <a:off x="3771703" y="1676400"/>
            <a:ext cx="987771" cy="461665"/>
          </a:xfrm>
          <a:prstGeom prst="rect">
            <a:avLst/>
          </a:prstGeom>
        </p:spPr>
        <p:txBody>
          <a:bodyPr wrap="none">
            <a:spAutoFit/>
          </a:bodyPr>
          <a:lstStyle/>
          <a:p>
            <a:r>
              <a:rPr lang="ar-EG" sz="2400" b="1" dirty="0" smtClean="0">
                <a:solidFill>
                  <a:srgbClr val="C00000"/>
                </a:solidFill>
              </a:rPr>
              <a:t>2021م</a:t>
            </a:r>
            <a:endParaRPr lang="ar-EG" sz="2400" b="1" dirty="0">
              <a:solidFill>
                <a:srgbClr val="C00000"/>
              </a:solidFill>
            </a:endParaRPr>
          </a:p>
        </p:txBody>
      </p:sp>
      <p:sp>
        <p:nvSpPr>
          <p:cNvPr id="18" name="Rectangle 17"/>
          <p:cNvSpPr/>
          <p:nvPr/>
        </p:nvSpPr>
        <p:spPr>
          <a:xfrm>
            <a:off x="533400" y="1676400"/>
            <a:ext cx="2002950" cy="830997"/>
          </a:xfrm>
          <a:prstGeom prst="rect">
            <a:avLst/>
          </a:prstGeom>
        </p:spPr>
        <p:txBody>
          <a:bodyPr wrap="square">
            <a:spAutoFit/>
          </a:bodyPr>
          <a:lstStyle/>
          <a:p>
            <a:r>
              <a:rPr lang="ar-EG" sz="2400" b="1" dirty="0" err="1">
                <a:solidFill>
                  <a:srgbClr val="12623C"/>
                </a:solidFill>
              </a:rPr>
              <a:t>أ.د</a:t>
            </a:r>
            <a:r>
              <a:rPr lang="ar-EG" sz="2400" b="1" dirty="0">
                <a:solidFill>
                  <a:srgbClr val="12623C"/>
                </a:solidFill>
              </a:rPr>
              <a:t>/ هناء شويخ</a:t>
            </a:r>
            <a:endParaRPr lang="en-US" sz="2400" b="1" dirty="0">
              <a:solidFill>
                <a:srgbClr val="12623C"/>
              </a:solidFill>
            </a:endParaRPr>
          </a:p>
          <a:p>
            <a:r>
              <a:rPr lang="ar-EG" sz="2400" b="1" dirty="0" smtClean="0">
                <a:solidFill>
                  <a:srgbClr val="12623C"/>
                </a:solidFill>
              </a:rPr>
              <a:t>أ</a:t>
            </a:r>
            <a:r>
              <a:rPr lang="ar-AE" sz="2400" b="1" dirty="0" smtClean="0">
                <a:solidFill>
                  <a:srgbClr val="12623C"/>
                </a:solidFill>
              </a:rPr>
              <a:t>.م</a:t>
            </a:r>
            <a:r>
              <a:rPr lang="ar-EG" sz="2400" b="1" dirty="0" smtClean="0">
                <a:solidFill>
                  <a:srgbClr val="12623C"/>
                </a:solidFill>
              </a:rPr>
              <a:t>.د</a:t>
            </a:r>
            <a:r>
              <a:rPr lang="ar-EG" sz="2400" b="1" dirty="0">
                <a:solidFill>
                  <a:srgbClr val="12623C"/>
                </a:solidFill>
              </a:rPr>
              <a:t>/ سيد </a:t>
            </a:r>
            <a:r>
              <a:rPr lang="ar-EG" sz="2400" b="1" dirty="0" smtClean="0">
                <a:solidFill>
                  <a:srgbClr val="12623C"/>
                </a:solidFill>
              </a:rPr>
              <a:t>الوكيل</a:t>
            </a:r>
            <a:endParaRPr lang="en-US" sz="2400" b="1" dirty="0">
              <a:solidFill>
                <a:srgbClr val="12623C"/>
              </a:solidFill>
            </a:endParaRPr>
          </a:p>
        </p:txBody>
      </p:sp>
      <p:grpSp>
        <p:nvGrpSpPr>
          <p:cNvPr id="11" name="Group 10"/>
          <p:cNvGrpSpPr/>
          <p:nvPr/>
        </p:nvGrpSpPr>
        <p:grpSpPr>
          <a:xfrm>
            <a:off x="6734224" y="981050"/>
            <a:ext cx="998420" cy="542950"/>
            <a:chOff x="4174233" y="137122"/>
            <a:chExt cx="745255" cy="745243"/>
          </a:xfrm>
        </p:grpSpPr>
        <p:sp>
          <p:nvSpPr>
            <p:cNvPr id="12" name="Oval 11"/>
            <p:cNvSpPr/>
            <p:nvPr/>
          </p:nvSpPr>
          <p:spPr>
            <a:xfrm>
              <a:off x="4174233" y="137122"/>
              <a:ext cx="745255" cy="745243"/>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Oval 4"/>
            <p:cNvSpPr/>
            <p:nvPr/>
          </p:nvSpPr>
          <p:spPr>
            <a:xfrm>
              <a:off x="4283373" y="246260"/>
              <a:ext cx="52697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العنوان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14" name="Group 13"/>
          <p:cNvGrpSpPr/>
          <p:nvPr/>
        </p:nvGrpSpPr>
        <p:grpSpPr>
          <a:xfrm>
            <a:off x="3761054" y="966299"/>
            <a:ext cx="998420" cy="542950"/>
            <a:chOff x="4174233" y="137122"/>
            <a:chExt cx="745255" cy="745243"/>
          </a:xfrm>
        </p:grpSpPr>
        <p:sp>
          <p:nvSpPr>
            <p:cNvPr id="19" name="Oval 18"/>
            <p:cNvSpPr/>
            <p:nvPr/>
          </p:nvSpPr>
          <p:spPr>
            <a:xfrm>
              <a:off x="4174233" y="137122"/>
              <a:ext cx="745255" cy="745243"/>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Oval 4"/>
            <p:cNvSpPr/>
            <p:nvPr/>
          </p:nvSpPr>
          <p:spPr>
            <a:xfrm>
              <a:off x="4283373" y="246260"/>
              <a:ext cx="52697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التاريخ</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1" name="Group 20"/>
          <p:cNvGrpSpPr/>
          <p:nvPr/>
        </p:nvGrpSpPr>
        <p:grpSpPr>
          <a:xfrm>
            <a:off x="1066800" y="917550"/>
            <a:ext cx="998420" cy="542950"/>
            <a:chOff x="4174233" y="137122"/>
            <a:chExt cx="745255" cy="745243"/>
          </a:xfrm>
        </p:grpSpPr>
        <p:sp>
          <p:nvSpPr>
            <p:cNvPr id="22" name="Oval 21"/>
            <p:cNvSpPr/>
            <p:nvPr/>
          </p:nvSpPr>
          <p:spPr>
            <a:xfrm>
              <a:off x="4174233" y="137122"/>
              <a:ext cx="745255" cy="745243"/>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Oval 4"/>
            <p:cNvSpPr/>
            <p:nvPr/>
          </p:nvSpPr>
          <p:spPr>
            <a:xfrm>
              <a:off x="4216307" y="257986"/>
              <a:ext cx="63611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المشاركين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cxnSp>
        <p:nvCxnSpPr>
          <p:cNvPr id="24" name="Straight Connector 23"/>
          <p:cNvCxnSpPr/>
          <p:nvPr/>
        </p:nvCxnSpPr>
        <p:spPr>
          <a:xfrm>
            <a:off x="5511800" y="1637388"/>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2971800" y="1600199"/>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26" name="Picture 25"/>
          <p:cNvPicPr>
            <a:picLocks noChangeAspect="1"/>
          </p:cNvPicPr>
          <p:nvPr/>
        </p:nvPicPr>
        <p:blipFill rotWithShape="1">
          <a:blip r:embed="rId2">
            <a:extLst>
              <a:ext uri="{28A0092B-C50C-407E-A947-70E740481C1C}">
                <a14:useLocalDpi xmlns:a14="http://schemas.microsoft.com/office/drawing/2010/main" xmlns="" val="0"/>
              </a:ext>
            </a:extLst>
          </a:blip>
          <a:srcRect r="39410"/>
          <a:stretch/>
        </p:blipFill>
        <p:spPr>
          <a:xfrm>
            <a:off x="918844" y="4170192"/>
            <a:ext cx="2823160" cy="2329719"/>
          </a:xfrm>
          <a:prstGeom prst="rect">
            <a:avLst/>
          </a:prstGeom>
          <a:ln>
            <a:noFill/>
          </a:ln>
          <a:effectLst>
            <a:softEdge rad="112500"/>
          </a:effectLst>
        </p:spPr>
      </p:pic>
    </p:spTree>
    <p:extLst>
      <p:ext uri="{BB962C8B-B14F-4D97-AF65-F5344CB8AC3E}">
        <p14:creationId xmlns:p14="http://schemas.microsoft.com/office/powerpoint/2010/main" xmlns="" val="2353128536"/>
      </p:ext>
    </p:extLst>
  </p:cSld>
  <p:clrMapOvr>
    <a:masterClrMapping/>
  </p:clrMapOvr>
  <mc:AlternateContent xmlns:mc="http://schemas.openxmlformats.org/markup-compatibility/2006">
    <mc:Choice xmlns:p14="http://schemas.microsoft.com/office/powerpoint/2010/main" xmlns=""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50000">
              <a:schemeClr val="accent6">
                <a:lumMod val="40000"/>
                <a:lumOff val="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5" name="Arc 14"/>
          <p:cNvSpPr/>
          <p:nvPr/>
        </p:nvSpPr>
        <p:spPr>
          <a:xfrm flipH="1" flipV="1">
            <a:off x="5417644" y="-910464"/>
            <a:ext cx="7452711" cy="1820928"/>
          </a:xfrm>
          <a:prstGeom prst="arc">
            <a:avLst>
              <a:gd name="adj1" fmla="val 16200000"/>
              <a:gd name="adj2" fmla="val 4156"/>
            </a:avLst>
          </a:prstGeom>
          <a:solidFill>
            <a:srgbClr val="FFC000"/>
          </a:solidFill>
          <a:ln>
            <a:no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10" name="Rectangle 9"/>
          <p:cNvSpPr/>
          <p:nvPr/>
        </p:nvSpPr>
        <p:spPr>
          <a:xfrm>
            <a:off x="6161991" y="56890"/>
            <a:ext cx="2874505"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ar-EG"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الأبحاث المشتركة</a:t>
            </a:r>
          </a:p>
        </p:txBody>
      </p:sp>
      <p:sp>
        <p:nvSpPr>
          <p:cNvPr id="16" name="Rectangle 15"/>
          <p:cNvSpPr/>
          <p:nvPr/>
        </p:nvSpPr>
        <p:spPr>
          <a:xfrm>
            <a:off x="5581650" y="1492984"/>
            <a:ext cx="3397696" cy="3108543"/>
          </a:xfrm>
          <a:prstGeom prst="rect">
            <a:avLst/>
          </a:prstGeom>
        </p:spPr>
        <p:txBody>
          <a:bodyPr wrap="square">
            <a:spAutoFit/>
          </a:bodyPr>
          <a:lstStyle/>
          <a:p>
            <a:pPr algn="ctr" rtl="0"/>
            <a:r>
              <a:rPr lang="en-US" sz="2800" b="1" dirty="0">
                <a:solidFill>
                  <a:srgbClr val="002060"/>
                </a:solidFill>
              </a:rPr>
              <a:t>-Coping with COVID-19 Prolonged and Cumulative Stressors: The Case Example </a:t>
            </a:r>
            <a:r>
              <a:rPr lang="en-US" sz="2800" b="1" dirty="0" smtClean="0">
                <a:solidFill>
                  <a:srgbClr val="002060"/>
                </a:solidFill>
              </a:rPr>
              <a:t>of Egypt"2021. Journal </a:t>
            </a:r>
            <a:r>
              <a:rPr lang="en-US" sz="2800" b="1" dirty="0">
                <a:solidFill>
                  <a:srgbClr val="002060"/>
                </a:solidFill>
              </a:rPr>
              <a:t>of Current Psychology.</a:t>
            </a:r>
          </a:p>
        </p:txBody>
      </p:sp>
      <p:sp>
        <p:nvSpPr>
          <p:cNvPr id="17" name="Rectangle 16"/>
          <p:cNvSpPr/>
          <p:nvPr/>
        </p:nvSpPr>
        <p:spPr>
          <a:xfrm>
            <a:off x="3771703" y="1600200"/>
            <a:ext cx="987771" cy="461665"/>
          </a:xfrm>
          <a:prstGeom prst="rect">
            <a:avLst/>
          </a:prstGeom>
        </p:spPr>
        <p:txBody>
          <a:bodyPr wrap="none">
            <a:spAutoFit/>
          </a:bodyPr>
          <a:lstStyle/>
          <a:p>
            <a:r>
              <a:rPr lang="ar-EG" sz="2400" b="1" dirty="0" smtClean="0">
                <a:solidFill>
                  <a:srgbClr val="C00000"/>
                </a:solidFill>
              </a:rPr>
              <a:t>2021م</a:t>
            </a:r>
            <a:endParaRPr lang="ar-EG" sz="2400" b="1" dirty="0">
              <a:solidFill>
                <a:srgbClr val="C00000"/>
              </a:solidFill>
            </a:endParaRPr>
          </a:p>
        </p:txBody>
      </p:sp>
      <p:sp>
        <p:nvSpPr>
          <p:cNvPr id="18" name="Rectangle 17"/>
          <p:cNvSpPr/>
          <p:nvPr/>
        </p:nvSpPr>
        <p:spPr>
          <a:xfrm>
            <a:off x="-139700" y="1394694"/>
            <a:ext cx="2539234" cy="2677656"/>
          </a:xfrm>
          <a:prstGeom prst="rect">
            <a:avLst/>
          </a:prstGeom>
        </p:spPr>
        <p:txBody>
          <a:bodyPr wrap="square">
            <a:spAutoFit/>
          </a:bodyPr>
          <a:lstStyle/>
          <a:p>
            <a:pPr algn="just"/>
            <a:r>
              <a:rPr lang="ar-EG" sz="2400" b="1" dirty="0" err="1">
                <a:solidFill>
                  <a:srgbClr val="12623C"/>
                </a:solidFill>
              </a:rPr>
              <a:t>أ.د</a:t>
            </a:r>
            <a:r>
              <a:rPr lang="ar-EG" sz="2400" b="1" dirty="0">
                <a:solidFill>
                  <a:srgbClr val="12623C"/>
                </a:solidFill>
              </a:rPr>
              <a:t>/ هناء شويخ</a:t>
            </a:r>
            <a:endParaRPr lang="en-US" sz="2400" b="1" dirty="0">
              <a:solidFill>
                <a:srgbClr val="12623C"/>
              </a:solidFill>
            </a:endParaRPr>
          </a:p>
          <a:p>
            <a:pPr algn="just"/>
            <a:r>
              <a:rPr lang="ar-EG" sz="2400" b="1" dirty="0" err="1">
                <a:solidFill>
                  <a:srgbClr val="12623C"/>
                </a:solidFill>
              </a:rPr>
              <a:t>أ.م.د</a:t>
            </a:r>
            <a:r>
              <a:rPr lang="ar-EG" sz="2400" b="1" dirty="0">
                <a:solidFill>
                  <a:srgbClr val="12623C"/>
                </a:solidFill>
              </a:rPr>
              <a:t>/ سيد الوكيل</a:t>
            </a:r>
            <a:endParaRPr lang="en-US" sz="2400" b="1" dirty="0">
              <a:solidFill>
                <a:srgbClr val="12623C"/>
              </a:solidFill>
            </a:endParaRPr>
          </a:p>
          <a:p>
            <a:pPr algn="just"/>
            <a:r>
              <a:rPr lang="ar-EG" sz="2400" b="1" dirty="0" err="1">
                <a:solidFill>
                  <a:srgbClr val="12623C"/>
                </a:solidFill>
              </a:rPr>
              <a:t>أ.م.د</a:t>
            </a:r>
            <a:r>
              <a:rPr lang="ar-EG" sz="2400" b="1" dirty="0">
                <a:solidFill>
                  <a:srgbClr val="12623C"/>
                </a:solidFill>
              </a:rPr>
              <a:t>/ إيمان عزت</a:t>
            </a:r>
            <a:endParaRPr lang="en-US" sz="2400" b="1" dirty="0">
              <a:solidFill>
                <a:srgbClr val="12623C"/>
              </a:solidFill>
            </a:endParaRPr>
          </a:p>
          <a:p>
            <a:pPr algn="just"/>
            <a:r>
              <a:rPr lang="ar-EG" sz="2400" b="1" dirty="0">
                <a:solidFill>
                  <a:srgbClr val="12623C"/>
                </a:solidFill>
              </a:rPr>
              <a:t>د/ شيرين عبد الوهاب</a:t>
            </a:r>
            <a:endParaRPr lang="en-US" sz="2400" b="1" dirty="0">
              <a:solidFill>
                <a:srgbClr val="12623C"/>
              </a:solidFill>
            </a:endParaRPr>
          </a:p>
          <a:p>
            <a:pPr algn="just"/>
            <a:r>
              <a:rPr lang="ar-EG" sz="2400" b="1" dirty="0">
                <a:solidFill>
                  <a:srgbClr val="12623C"/>
                </a:solidFill>
              </a:rPr>
              <a:t>د/شيرين فاروق</a:t>
            </a:r>
            <a:endParaRPr lang="en-US" sz="2400" b="1" dirty="0">
              <a:solidFill>
                <a:srgbClr val="12623C"/>
              </a:solidFill>
            </a:endParaRPr>
          </a:p>
          <a:p>
            <a:pPr algn="just"/>
            <a:r>
              <a:rPr lang="ar-EG" sz="2400" b="1" dirty="0">
                <a:solidFill>
                  <a:srgbClr val="12623C"/>
                </a:solidFill>
              </a:rPr>
              <a:t>د/نيفين نيروز</a:t>
            </a:r>
            <a:endParaRPr lang="en-US" sz="2400" b="1" dirty="0">
              <a:solidFill>
                <a:srgbClr val="12623C"/>
              </a:solidFill>
            </a:endParaRPr>
          </a:p>
          <a:p>
            <a:pPr algn="just"/>
            <a:r>
              <a:rPr lang="ar-EG" sz="2400" b="1" dirty="0">
                <a:solidFill>
                  <a:srgbClr val="12623C"/>
                </a:solidFill>
              </a:rPr>
              <a:t>د/ علاء عليوة</a:t>
            </a:r>
            <a:endParaRPr lang="en-US" sz="2400" b="1" dirty="0">
              <a:solidFill>
                <a:srgbClr val="12623C"/>
              </a:solidFill>
            </a:endParaRPr>
          </a:p>
        </p:txBody>
      </p:sp>
      <p:grpSp>
        <p:nvGrpSpPr>
          <p:cNvPr id="11" name="Group 10"/>
          <p:cNvGrpSpPr/>
          <p:nvPr/>
        </p:nvGrpSpPr>
        <p:grpSpPr>
          <a:xfrm>
            <a:off x="6734224" y="915244"/>
            <a:ext cx="998420" cy="542950"/>
            <a:chOff x="4174233" y="137122"/>
            <a:chExt cx="745255" cy="745243"/>
          </a:xfrm>
        </p:grpSpPr>
        <p:sp>
          <p:nvSpPr>
            <p:cNvPr id="12" name="Oval 11"/>
            <p:cNvSpPr/>
            <p:nvPr/>
          </p:nvSpPr>
          <p:spPr>
            <a:xfrm>
              <a:off x="4174233" y="137122"/>
              <a:ext cx="745255" cy="745243"/>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Oval 4"/>
            <p:cNvSpPr/>
            <p:nvPr/>
          </p:nvSpPr>
          <p:spPr>
            <a:xfrm>
              <a:off x="4283373" y="246260"/>
              <a:ext cx="52697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العنوان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14" name="Group 13"/>
          <p:cNvGrpSpPr/>
          <p:nvPr/>
        </p:nvGrpSpPr>
        <p:grpSpPr>
          <a:xfrm>
            <a:off x="3761054" y="900493"/>
            <a:ext cx="998420" cy="542950"/>
            <a:chOff x="4174233" y="137122"/>
            <a:chExt cx="745255" cy="745243"/>
          </a:xfrm>
        </p:grpSpPr>
        <p:sp>
          <p:nvSpPr>
            <p:cNvPr id="19" name="Oval 18"/>
            <p:cNvSpPr/>
            <p:nvPr/>
          </p:nvSpPr>
          <p:spPr>
            <a:xfrm>
              <a:off x="4174233" y="137122"/>
              <a:ext cx="745255" cy="745243"/>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Oval 4"/>
            <p:cNvSpPr/>
            <p:nvPr/>
          </p:nvSpPr>
          <p:spPr>
            <a:xfrm>
              <a:off x="4283373" y="246260"/>
              <a:ext cx="52697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التاريخ</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1" name="Group 20"/>
          <p:cNvGrpSpPr/>
          <p:nvPr/>
        </p:nvGrpSpPr>
        <p:grpSpPr>
          <a:xfrm>
            <a:off x="1066800" y="851744"/>
            <a:ext cx="998420" cy="542950"/>
            <a:chOff x="4174233" y="137122"/>
            <a:chExt cx="745255" cy="745243"/>
          </a:xfrm>
        </p:grpSpPr>
        <p:sp>
          <p:nvSpPr>
            <p:cNvPr id="22" name="Oval 21"/>
            <p:cNvSpPr/>
            <p:nvPr/>
          </p:nvSpPr>
          <p:spPr>
            <a:xfrm>
              <a:off x="4174233" y="137122"/>
              <a:ext cx="745255" cy="745243"/>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Oval 4"/>
            <p:cNvSpPr/>
            <p:nvPr/>
          </p:nvSpPr>
          <p:spPr>
            <a:xfrm>
              <a:off x="4216307" y="257986"/>
              <a:ext cx="63611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المشاركين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cxnSp>
        <p:nvCxnSpPr>
          <p:cNvPr id="24" name="Straight Connector 23"/>
          <p:cNvCxnSpPr/>
          <p:nvPr/>
        </p:nvCxnSpPr>
        <p:spPr>
          <a:xfrm>
            <a:off x="5511800" y="1637388"/>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2971800" y="1600199"/>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26" name="Picture 25"/>
          <p:cNvPicPr>
            <a:picLocks noChangeAspect="1"/>
          </p:cNvPicPr>
          <p:nvPr/>
        </p:nvPicPr>
        <p:blipFill rotWithShape="1">
          <a:blip r:embed="rId2">
            <a:extLst>
              <a:ext uri="{28A0092B-C50C-407E-A947-70E740481C1C}">
                <a14:useLocalDpi xmlns:a14="http://schemas.microsoft.com/office/drawing/2010/main" xmlns="" val="0"/>
              </a:ext>
            </a:extLst>
          </a:blip>
          <a:srcRect r="39410"/>
          <a:stretch/>
        </p:blipFill>
        <p:spPr>
          <a:xfrm>
            <a:off x="918844" y="4170192"/>
            <a:ext cx="2823160" cy="2329719"/>
          </a:xfrm>
          <a:prstGeom prst="rect">
            <a:avLst/>
          </a:prstGeom>
          <a:ln>
            <a:noFill/>
          </a:ln>
          <a:effectLst>
            <a:softEdge rad="112500"/>
          </a:effectLst>
        </p:spPr>
      </p:pic>
    </p:spTree>
    <p:extLst>
      <p:ext uri="{BB962C8B-B14F-4D97-AF65-F5344CB8AC3E}">
        <p14:creationId xmlns:p14="http://schemas.microsoft.com/office/powerpoint/2010/main" xmlns="" val="646177536"/>
      </p:ext>
    </p:extLst>
  </p:cSld>
  <p:clrMapOvr>
    <a:masterClrMapping/>
  </p:clrMapOvr>
  <mc:AlternateContent xmlns:mc="http://schemas.openxmlformats.org/markup-compatibility/2006">
    <mc:Choice xmlns:p14="http://schemas.microsoft.com/office/powerpoint/2010/main" xmlns=""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50000">
              <a:schemeClr val="accent6">
                <a:lumMod val="40000"/>
                <a:lumOff val="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5" name="Arc 14"/>
          <p:cNvSpPr/>
          <p:nvPr/>
        </p:nvSpPr>
        <p:spPr>
          <a:xfrm flipH="1" flipV="1">
            <a:off x="5417644" y="-910464"/>
            <a:ext cx="7452711" cy="1820928"/>
          </a:xfrm>
          <a:prstGeom prst="arc">
            <a:avLst>
              <a:gd name="adj1" fmla="val 16200000"/>
              <a:gd name="adj2" fmla="val 4156"/>
            </a:avLst>
          </a:prstGeom>
          <a:solidFill>
            <a:srgbClr val="FFC000"/>
          </a:solidFill>
          <a:ln>
            <a:no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10" name="Rectangle 9"/>
          <p:cNvSpPr/>
          <p:nvPr/>
        </p:nvSpPr>
        <p:spPr>
          <a:xfrm>
            <a:off x="6161991" y="56890"/>
            <a:ext cx="2874505"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ar-EG"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الأبحاث المشتركة</a:t>
            </a:r>
          </a:p>
        </p:txBody>
      </p:sp>
      <p:sp>
        <p:nvSpPr>
          <p:cNvPr id="16" name="Rectangle 15"/>
          <p:cNvSpPr/>
          <p:nvPr/>
        </p:nvSpPr>
        <p:spPr>
          <a:xfrm>
            <a:off x="5657849" y="1712600"/>
            <a:ext cx="3288039" cy="2677656"/>
          </a:xfrm>
          <a:prstGeom prst="rect">
            <a:avLst/>
          </a:prstGeom>
        </p:spPr>
        <p:txBody>
          <a:bodyPr wrap="square">
            <a:spAutoFit/>
          </a:bodyPr>
          <a:lstStyle/>
          <a:p>
            <a:pPr algn="ctr" rtl="0"/>
            <a:r>
              <a:rPr lang="ar-SA" sz="2800" b="1" dirty="0">
                <a:solidFill>
                  <a:srgbClr val="002060"/>
                </a:solidFill>
              </a:rPr>
              <a:t>-الإخفاقات المعرفية لدى المرأة المُساء إليها" بحث مشترك الهيئة العامة المصرية للكتاب، مجلة علم النفس عدد سبتمبر(2020).</a:t>
            </a:r>
            <a:endParaRPr lang="en-US" sz="2800" b="1" dirty="0">
              <a:solidFill>
                <a:srgbClr val="002060"/>
              </a:solidFill>
            </a:endParaRPr>
          </a:p>
        </p:txBody>
      </p:sp>
      <p:sp>
        <p:nvSpPr>
          <p:cNvPr id="17" name="Rectangle 16"/>
          <p:cNvSpPr/>
          <p:nvPr/>
        </p:nvSpPr>
        <p:spPr>
          <a:xfrm>
            <a:off x="3657600" y="1693550"/>
            <a:ext cx="987771" cy="461665"/>
          </a:xfrm>
          <a:prstGeom prst="rect">
            <a:avLst/>
          </a:prstGeom>
        </p:spPr>
        <p:txBody>
          <a:bodyPr wrap="none">
            <a:spAutoFit/>
          </a:bodyPr>
          <a:lstStyle/>
          <a:p>
            <a:r>
              <a:rPr lang="ar-EG" sz="2400" b="1" dirty="0">
                <a:solidFill>
                  <a:srgbClr val="C00000"/>
                </a:solidFill>
              </a:rPr>
              <a:t>2020م</a:t>
            </a:r>
          </a:p>
        </p:txBody>
      </p:sp>
      <p:sp>
        <p:nvSpPr>
          <p:cNvPr id="18" name="Rectangle 17"/>
          <p:cNvSpPr/>
          <p:nvPr/>
        </p:nvSpPr>
        <p:spPr>
          <a:xfrm>
            <a:off x="25400" y="1693550"/>
            <a:ext cx="2411425" cy="1200329"/>
          </a:xfrm>
          <a:prstGeom prst="rect">
            <a:avLst/>
          </a:prstGeom>
        </p:spPr>
        <p:txBody>
          <a:bodyPr wrap="square">
            <a:spAutoFit/>
          </a:bodyPr>
          <a:lstStyle/>
          <a:p>
            <a:pPr algn="just"/>
            <a:r>
              <a:rPr lang="ar-EG" sz="2400" b="1" dirty="0" err="1">
                <a:solidFill>
                  <a:srgbClr val="12623C"/>
                </a:solidFill>
              </a:rPr>
              <a:t>أ.د</a:t>
            </a:r>
            <a:r>
              <a:rPr lang="ar-EG" sz="2400" b="1" dirty="0">
                <a:solidFill>
                  <a:srgbClr val="12623C"/>
                </a:solidFill>
              </a:rPr>
              <a:t>/ طارق عبد الوهاب</a:t>
            </a:r>
            <a:endParaRPr lang="en-US" sz="2400" b="1" dirty="0">
              <a:solidFill>
                <a:srgbClr val="12623C"/>
              </a:solidFill>
            </a:endParaRPr>
          </a:p>
          <a:p>
            <a:pPr algn="just"/>
            <a:r>
              <a:rPr lang="ar-EG" sz="2400" b="1" dirty="0" err="1">
                <a:solidFill>
                  <a:srgbClr val="12623C"/>
                </a:solidFill>
              </a:rPr>
              <a:t>أ.م.د</a:t>
            </a:r>
            <a:r>
              <a:rPr lang="ar-EG" sz="2400" b="1" dirty="0">
                <a:solidFill>
                  <a:srgbClr val="12623C"/>
                </a:solidFill>
              </a:rPr>
              <a:t>/ سيد الوكيل</a:t>
            </a:r>
            <a:endParaRPr lang="en-US" sz="2400" b="1" dirty="0">
              <a:solidFill>
                <a:srgbClr val="12623C"/>
              </a:solidFill>
            </a:endParaRPr>
          </a:p>
          <a:p>
            <a:pPr algn="just"/>
            <a:r>
              <a:rPr lang="ar-EG" sz="2400" b="1" dirty="0">
                <a:solidFill>
                  <a:srgbClr val="12623C"/>
                </a:solidFill>
              </a:rPr>
              <a:t>د/ رانيا جمال</a:t>
            </a:r>
            <a:endParaRPr lang="en-US" sz="2400" b="1" dirty="0">
              <a:solidFill>
                <a:srgbClr val="12623C"/>
              </a:solidFill>
            </a:endParaRPr>
          </a:p>
        </p:txBody>
      </p:sp>
      <p:grpSp>
        <p:nvGrpSpPr>
          <p:cNvPr id="11" name="Group 10"/>
          <p:cNvGrpSpPr/>
          <p:nvPr/>
        </p:nvGrpSpPr>
        <p:grpSpPr>
          <a:xfrm>
            <a:off x="6734224" y="981050"/>
            <a:ext cx="998420" cy="542950"/>
            <a:chOff x="4174233" y="137122"/>
            <a:chExt cx="745255" cy="745243"/>
          </a:xfrm>
        </p:grpSpPr>
        <p:sp>
          <p:nvSpPr>
            <p:cNvPr id="12" name="Oval 11"/>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13" name="Oval 4"/>
            <p:cNvSpPr/>
            <p:nvPr/>
          </p:nvSpPr>
          <p:spPr>
            <a:xfrm>
              <a:off x="4283373" y="246260"/>
              <a:ext cx="52697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العنوان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14" name="Group 13"/>
          <p:cNvGrpSpPr/>
          <p:nvPr/>
        </p:nvGrpSpPr>
        <p:grpSpPr>
          <a:xfrm>
            <a:off x="3761054" y="966299"/>
            <a:ext cx="998420" cy="542950"/>
            <a:chOff x="4174233" y="137122"/>
            <a:chExt cx="745255" cy="745243"/>
          </a:xfrm>
        </p:grpSpPr>
        <p:sp>
          <p:nvSpPr>
            <p:cNvPr id="19" name="Oval 18"/>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0" name="Oval 4"/>
            <p:cNvSpPr/>
            <p:nvPr/>
          </p:nvSpPr>
          <p:spPr>
            <a:xfrm>
              <a:off x="4283373" y="246260"/>
              <a:ext cx="52697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التاريخ</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1" name="Group 20"/>
          <p:cNvGrpSpPr/>
          <p:nvPr/>
        </p:nvGrpSpPr>
        <p:grpSpPr>
          <a:xfrm>
            <a:off x="1066800" y="917550"/>
            <a:ext cx="998420" cy="542950"/>
            <a:chOff x="4174233" y="137122"/>
            <a:chExt cx="745255" cy="745243"/>
          </a:xfrm>
        </p:grpSpPr>
        <p:sp>
          <p:nvSpPr>
            <p:cNvPr id="22" name="Oval 21"/>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3" name="Oval 4"/>
            <p:cNvSpPr/>
            <p:nvPr/>
          </p:nvSpPr>
          <p:spPr>
            <a:xfrm>
              <a:off x="4216307" y="257986"/>
              <a:ext cx="63611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المشاركين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cxnSp>
        <p:nvCxnSpPr>
          <p:cNvPr id="24" name="Straight Connector 23"/>
          <p:cNvCxnSpPr/>
          <p:nvPr/>
        </p:nvCxnSpPr>
        <p:spPr>
          <a:xfrm>
            <a:off x="5511800" y="1637388"/>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2971800" y="1600199"/>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26" name="Picture 25"/>
          <p:cNvPicPr>
            <a:picLocks noChangeAspect="1"/>
          </p:cNvPicPr>
          <p:nvPr/>
        </p:nvPicPr>
        <p:blipFill rotWithShape="1">
          <a:blip r:embed="rId2">
            <a:extLst>
              <a:ext uri="{28A0092B-C50C-407E-A947-70E740481C1C}">
                <a14:useLocalDpi xmlns:a14="http://schemas.microsoft.com/office/drawing/2010/main" xmlns="" val="0"/>
              </a:ext>
            </a:extLst>
          </a:blip>
          <a:srcRect r="39410"/>
          <a:stretch/>
        </p:blipFill>
        <p:spPr>
          <a:xfrm>
            <a:off x="918844" y="4170192"/>
            <a:ext cx="2823160" cy="2329719"/>
          </a:xfrm>
          <a:prstGeom prst="rect">
            <a:avLst/>
          </a:prstGeom>
          <a:ln>
            <a:noFill/>
          </a:ln>
          <a:effectLst>
            <a:softEdge rad="112500"/>
          </a:effectLst>
        </p:spPr>
      </p:pic>
    </p:spTree>
    <p:extLst>
      <p:ext uri="{BB962C8B-B14F-4D97-AF65-F5344CB8AC3E}">
        <p14:creationId xmlns:p14="http://schemas.microsoft.com/office/powerpoint/2010/main" xmlns="" val="3452858446"/>
      </p:ext>
    </p:extLst>
  </p:cSld>
  <p:clrMapOvr>
    <a:masterClrMapping/>
  </p:clrMapOvr>
  <mc:AlternateContent xmlns:mc="http://schemas.openxmlformats.org/markup-compatibility/2006">
    <mc:Choice xmlns:p14="http://schemas.microsoft.com/office/powerpoint/2010/main" xmlns=""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50000">
              <a:schemeClr val="accent2">
                <a:lumMod val="20000"/>
                <a:lumOff val="8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5" name="Arc 14"/>
          <p:cNvSpPr/>
          <p:nvPr/>
        </p:nvSpPr>
        <p:spPr>
          <a:xfrm flipH="1" flipV="1">
            <a:off x="5417644" y="-910464"/>
            <a:ext cx="7452711" cy="1820928"/>
          </a:xfrm>
          <a:prstGeom prst="arc">
            <a:avLst>
              <a:gd name="adj1" fmla="val 16200000"/>
              <a:gd name="adj2" fmla="val 4156"/>
            </a:avLst>
          </a:prstGeom>
          <a:solidFill>
            <a:schemeClr val="accent2">
              <a:lumMod val="50000"/>
            </a:schemeClr>
          </a:solidFill>
          <a:ln>
            <a:no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10" name="Rectangle 9"/>
          <p:cNvSpPr/>
          <p:nvPr/>
        </p:nvSpPr>
        <p:spPr>
          <a:xfrm>
            <a:off x="6328958" y="46365"/>
            <a:ext cx="2563522" cy="584775"/>
          </a:xfrm>
          <a:prstGeom prst="rect">
            <a:avLst/>
          </a:prstGeom>
        </p:spPr>
        <p:txBody>
          <a:bodyPr wrap="none">
            <a:spAutoFit/>
          </a:bodyPr>
          <a:lstStyle/>
          <a:p>
            <a:pPr lvl="0"/>
            <a:r>
              <a:rPr lang="ar-EG" sz="3200" dirty="0">
                <a:ln w="18415" cmpd="sng">
                  <a:solidFill>
                    <a:srgbClr val="FFFFFF"/>
                  </a:solidFill>
                  <a:prstDash val="solid"/>
                </a:ln>
                <a:solidFill>
                  <a:srgbClr val="FFFFFF"/>
                </a:solidFill>
                <a:effectLst>
                  <a:outerShdw blurRad="63500" dir="3600000" algn="tl" rotWithShape="0">
                    <a:srgbClr val="000000">
                      <a:alpha val="70000"/>
                    </a:srgbClr>
                  </a:outerShdw>
                </a:effectLst>
              </a:rPr>
              <a:t>وحدة الدعم النفسي</a:t>
            </a:r>
          </a:p>
        </p:txBody>
      </p:sp>
      <p:sp>
        <p:nvSpPr>
          <p:cNvPr id="12" name="Rectangle 11"/>
          <p:cNvSpPr/>
          <p:nvPr/>
        </p:nvSpPr>
        <p:spPr>
          <a:xfrm>
            <a:off x="4937454" y="1196751"/>
            <a:ext cx="2783007" cy="2215991"/>
          </a:xfrm>
          <a:prstGeom prst="rect">
            <a:avLst/>
          </a:prstGeom>
        </p:spPr>
        <p:txBody>
          <a:bodyPr wrap="square">
            <a:spAutoFit/>
          </a:bodyPr>
          <a:lstStyle/>
          <a:p>
            <a:pPr algn="ctr" latinLnBrk="1"/>
            <a:r>
              <a:rPr lang="ar-EG" sz="2300" b="1" dirty="0" smtClean="0">
                <a:solidFill>
                  <a:srgbClr val="002060"/>
                </a:solidFill>
              </a:rPr>
              <a:t>تم </a:t>
            </a:r>
            <a:r>
              <a:rPr lang="ar-EG" sz="2300" b="1" dirty="0">
                <a:solidFill>
                  <a:srgbClr val="002060"/>
                </a:solidFill>
              </a:rPr>
              <a:t>إعداد خطة العمل </a:t>
            </a:r>
            <a:endParaRPr lang="ar-EG" sz="2300" b="1" dirty="0" smtClean="0">
              <a:solidFill>
                <a:srgbClr val="002060"/>
              </a:solidFill>
            </a:endParaRPr>
          </a:p>
          <a:p>
            <a:pPr algn="ctr" latinLnBrk="1"/>
            <a:r>
              <a:rPr lang="ar-EG" sz="2300" b="1" dirty="0" smtClean="0">
                <a:solidFill>
                  <a:srgbClr val="002060"/>
                </a:solidFill>
              </a:rPr>
              <a:t>بالوحدة </a:t>
            </a:r>
            <a:r>
              <a:rPr lang="ar-EG" sz="2300" b="1" dirty="0">
                <a:solidFill>
                  <a:srgbClr val="002060"/>
                </a:solidFill>
              </a:rPr>
              <a:t>من ورش </a:t>
            </a:r>
            <a:r>
              <a:rPr lang="ar-EG" sz="2300" b="1" dirty="0" smtClean="0">
                <a:solidFill>
                  <a:srgbClr val="002060"/>
                </a:solidFill>
              </a:rPr>
              <a:t>وندوات   </a:t>
            </a:r>
            <a:endParaRPr lang="en-US" sz="2300" b="1" dirty="0">
              <a:solidFill>
                <a:srgbClr val="002060"/>
              </a:solidFill>
            </a:endParaRPr>
          </a:p>
          <a:p>
            <a:pPr algn="ctr" latinLnBrk="1"/>
            <a:r>
              <a:rPr lang="ar-EG" sz="2300" b="1" dirty="0">
                <a:solidFill>
                  <a:srgbClr val="002060"/>
                </a:solidFill>
              </a:rPr>
              <a:t>وتدريبات، وسيتم تنفيذها </a:t>
            </a:r>
            <a:endParaRPr lang="ar-EG" sz="2300" b="1" dirty="0" smtClean="0">
              <a:solidFill>
                <a:srgbClr val="002060"/>
              </a:solidFill>
            </a:endParaRPr>
          </a:p>
          <a:p>
            <a:pPr algn="ctr" latinLnBrk="1"/>
            <a:r>
              <a:rPr lang="ar-EG" sz="2300" b="1" dirty="0" smtClean="0">
                <a:solidFill>
                  <a:srgbClr val="002060"/>
                </a:solidFill>
              </a:rPr>
              <a:t>وتفعيل </a:t>
            </a:r>
            <a:r>
              <a:rPr lang="ar-EG" sz="2300" b="1" dirty="0">
                <a:solidFill>
                  <a:srgbClr val="002060"/>
                </a:solidFill>
              </a:rPr>
              <a:t>أنشطتها في </a:t>
            </a:r>
            <a:r>
              <a:rPr lang="ar-EG" sz="2300" b="1" dirty="0" smtClean="0">
                <a:solidFill>
                  <a:srgbClr val="002060"/>
                </a:solidFill>
              </a:rPr>
              <a:t>بداية </a:t>
            </a:r>
          </a:p>
          <a:p>
            <a:pPr algn="ctr" latinLnBrk="1"/>
            <a:r>
              <a:rPr lang="ar-EG" sz="2300" b="1" dirty="0" smtClean="0">
                <a:solidFill>
                  <a:srgbClr val="002060"/>
                </a:solidFill>
              </a:rPr>
              <a:t>العام </a:t>
            </a:r>
            <a:r>
              <a:rPr lang="ar-EG" sz="2300" b="1" dirty="0">
                <a:solidFill>
                  <a:srgbClr val="002060"/>
                </a:solidFill>
              </a:rPr>
              <a:t>الدراسي </a:t>
            </a:r>
            <a:endParaRPr lang="ar-EG" sz="2300" b="1" dirty="0" smtClean="0">
              <a:solidFill>
                <a:srgbClr val="002060"/>
              </a:solidFill>
            </a:endParaRPr>
          </a:p>
          <a:p>
            <a:pPr algn="ctr" latinLnBrk="1"/>
            <a:r>
              <a:rPr lang="ar-EG" sz="2300" b="1" dirty="0" smtClean="0">
                <a:solidFill>
                  <a:srgbClr val="002060"/>
                </a:solidFill>
              </a:rPr>
              <a:t>2020- </a:t>
            </a:r>
            <a:r>
              <a:rPr lang="ar-EG" sz="2300" b="1" dirty="0">
                <a:solidFill>
                  <a:srgbClr val="002060"/>
                </a:solidFill>
              </a:rPr>
              <a:t>2021م.</a:t>
            </a:r>
            <a:endParaRPr lang="en-US" sz="2300" b="1" dirty="0">
              <a:solidFill>
                <a:srgbClr val="002060"/>
              </a:solidFill>
            </a:endParaRPr>
          </a:p>
        </p:txBody>
      </p:sp>
      <p:sp>
        <p:nvSpPr>
          <p:cNvPr id="13" name="Rectangle 12"/>
          <p:cNvSpPr/>
          <p:nvPr/>
        </p:nvSpPr>
        <p:spPr>
          <a:xfrm>
            <a:off x="6130185" y="4293095"/>
            <a:ext cx="987771" cy="461665"/>
          </a:xfrm>
          <a:prstGeom prst="rect">
            <a:avLst/>
          </a:prstGeom>
        </p:spPr>
        <p:txBody>
          <a:bodyPr wrap="none">
            <a:spAutoFit/>
          </a:bodyPr>
          <a:lstStyle/>
          <a:p>
            <a:r>
              <a:rPr lang="ar-EG" sz="2400" b="1" dirty="0" smtClean="0">
                <a:solidFill>
                  <a:srgbClr val="C00000"/>
                </a:solidFill>
              </a:rPr>
              <a:t>2021م</a:t>
            </a:r>
            <a:endParaRPr lang="ar-EG" sz="2400" b="1" dirty="0">
              <a:solidFill>
                <a:srgbClr val="C00000"/>
              </a:solidFill>
            </a:endParaRPr>
          </a:p>
        </p:txBody>
      </p:sp>
      <p:sp>
        <p:nvSpPr>
          <p:cNvPr id="14" name="Rectangle 13"/>
          <p:cNvSpPr/>
          <p:nvPr/>
        </p:nvSpPr>
        <p:spPr>
          <a:xfrm>
            <a:off x="5199513" y="5662912"/>
            <a:ext cx="2258888" cy="830997"/>
          </a:xfrm>
          <a:prstGeom prst="rect">
            <a:avLst/>
          </a:prstGeom>
        </p:spPr>
        <p:txBody>
          <a:bodyPr wrap="square">
            <a:spAutoFit/>
          </a:bodyPr>
          <a:lstStyle/>
          <a:p>
            <a:pPr algn="ctr"/>
            <a:r>
              <a:rPr lang="ar-EG" sz="2400" b="1" dirty="0" smtClean="0">
                <a:solidFill>
                  <a:srgbClr val="12623C"/>
                </a:solidFill>
              </a:rPr>
              <a:t>مديرة الوحدة</a:t>
            </a:r>
          </a:p>
          <a:p>
            <a:pPr algn="ctr"/>
            <a:r>
              <a:rPr lang="ar-EG" sz="2400" b="1" dirty="0" err="1" smtClean="0">
                <a:solidFill>
                  <a:srgbClr val="12623C"/>
                </a:solidFill>
              </a:rPr>
              <a:t>أ.د.م</a:t>
            </a:r>
            <a:r>
              <a:rPr lang="ar-EG" sz="2400" b="1" dirty="0" smtClean="0">
                <a:solidFill>
                  <a:srgbClr val="12623C"/>
                </a:solidFill>
              </a:rPr>
              <a:t>/ أيمان عزت</a:t>
            </a:r>
            <a:endParaRPr lang="en-US" sz="2400" b="1" dirty="0">
              <a:solidFill>
                <a:srgbClr val="12623C"/>
              </a:solidFill>
            </a:endParaRPr>
          </a:p>
        </p:txBody>
      </p:sp>
      <p:grpSp>
        <p:nvGrpSpPr>
          <p:cNvPr id="11" name="Group 10"/>
          <p:cNvGrpSpPr/>
          <p:nvPr/>
        </p:nvGrpSpPr>
        <p:grpSpPr>
          <a:xfrm>
            <a:off x="7856187" y="1326560"/>
            <a:ext cx="998420" cy="542950"/>
            <a:chOff x="4174233" y="137122"/>
            <a:chExt cx="745255" cy="745243"/>
          </a:xfrm>
        </p:grpSpPr>
        <p:sp>
          <p:nvSpPr>
            <p:cNvPr id="16" name="Oval 15"/>
            <p:cNvSpPr/>
            <p:nvPr/>
          </p:nvSpPr>
          <p:spPr>
            <a:xfrm>
              <a:off x="4174233" y="137122"/>
              <a:ext cx="745255" cy="745243"/>
            </a:xfrm>
            <a:prstGeom prst="ellipse">
              <a:avLst/>
            </a:prstGeom>
          </p:spPr>
          <p:style>
            <a:lnRef idx="2">
              <a:schemeClr val="accent6"/>
            </a:lnRef>
            <a:fillRef idx="1">
              <a:schemeClr val="lt1"/>
            </a:fillRef>
            <a:effectRef idx="0">
              <a:schemeClr val="accent6"/>
            </a:effectRef>
            <a:fontRef idx="minor">
              <a:schemeClr val="dk1"/>
            </a:fontRef>
          </p:style>
        </p:sp>
        <p:sp>
          <p:nvSpPr>
            <p:cNvPr id="17" name="Oval 4"/>
            <p:cNvSpPr/>
            <p:nvPr/>
          </p:nvSpPr>
          <p:spPr>
            <a:xfrm>
              <a:off x="4283373" y="246260"/>
              <a:ext cx="52697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العنوان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18" name="Group 17"/>
          <p:cNvGrpSpPr/>
          <p:nvPr/>
        </p:nvGrpSpPr>
        <p:grpSpPr>
          <a:xfrm>
            <a:off x="7787120" y="4211810"/>
            <a:ext cx="998420" cy="542950"/>
            <a:chOff x="4174233" y="137122"/>
            <a:chExt cx="745255" cy="745243"/>
          </a:xfrm>
        </p:grpSpPr>
        <p:sp>
          <p:nvSpPr>
            <p:cNvPr id="19" name="Oval 18"/>
            <p:cNvSpPr/>
            <p:nvPr/>
          </p:nvSpPr>
          <p:spPr>
            <a:xfrm>
              <a:off x="4174233" y="137122"/>
              <a:ext cx="745255" cy="745243"/>
            </a:xfrm>
            <a:prstGeom prst="ellipse">
              <a:avLst/>
            </a:prstGeom>
          </p:spPr>
          <p:style>
            <a:lnRef idx="2">
              <a:schemeClr val="accent6"/>
            </a:lnRef>
            <a:fillRef idx="1">
              <a:schemeClr val="lt1"/>
            </a:fillRef>
            <a:effectRef idx="0">
              <a:schemeClr val="accent6"/>
            </a:effectRef>
            <a:fontRef idx="minor">
              <a:schemeClr val="dk1"/>
            </a:fontRef>
          </p:style>
        </p:sp>
        <p:sp>
          <p:nvSpPr>
            <p:cNvPr id="20" name="Oval 4"/>
            <p:cNvSpPr/>
            <p:nvPr/>
          </p:nvSpPr>
          <p:spPr>
            <a:xfrm>
              <a:off x="4283373" y="246260"/>
              <a:ext cx="52697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التاريخ</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1" name="Group 20"/>
          <p:cNvGrpSpPr/>
          <p:nvPr/>
        </p:nvGrpSpPr>
        <p:grpSpPr>
          <a:xfrm>
            <a:off x="7799820" y="5798393"/>
            <a:ext cx="998420" cy="542950"/>
            <a:chOff x="4174233" y="137122"/>
            <a:chExt cx="745255" cy="745243"/>
          </a:xfrm>
        </p:grpSpPr>
        <p:sp>
          <p:nvSpPr>
            <p:cNvPr id="22" name="Oval 21"/>
            <p:cNvSpPr/>
            <p:nvPr/>
          </p:nvSpPr>
          <p:spPr>
            <a:xfrm>
              <a:off x="4174233" y="137122"/>
              <a:ext cx="745255" cy="745243"/>
            </a:xfrm>
            <a:prstGeom prst="ellipse">
              <a:avLst/>
            </a:prstGeom>
          </p:spPr>
          <p:style>
            <a:lnRef idx="2">
              <a:schemeClr val="accent6"/>
            </a:lnRef>
            <a:fillRef idx="1">
              <a:schemeClr val="lt1"/>
            </a:fillRef>
            <a:effectRef idx="0">
              <a:schemeClr val="accent6"/>
            </a:effectRef>
            <a:fontRef idx="minor">
              <a:schemeClr val="dk1"/>
            </a:fontRef>
          </p:style>
        </p:sp>
        <p:sp>
          <p:nvSpPr>
            <p:cNvPr id="23" name="Oval 4"/>
            <p:cNvSpPr/>
            <p:nvPr/>
          </p:nvSpPr>
          <p:spPr>
            <a:xfrm>
              <a:off x="4216307" y="257986"/>
              <a:ext cx="63611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المشاركين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pic>
        <p:nvPicPr>
          <p:cNvPr id="2050" name="Picture 2" descr="C:\Users\dahb\Downloads\WhatsApp Image 2021-09-11 at 6.53.49 PM (1).jpe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556" t="16875" r="5556" b="11250"/>
          <a:stretch/>
        </p:blipFill>
        <p:spPr bwMode="auto">
          <a:xfrm>
            <a:off x="381000" y="494786"/>
            <a:ext cx="4031637" cy="5795479"/>
          </a:xfrm>
          <a:prstGeom prst="rect">
            <a:avLst/>
          </a:prstGeom>
          <a:ln w="190500" cap="sq">
            <a:solidFill>
              <a:srgbClr val="12623C"/>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cxnSp>
        <p:nvCxnSpPr>
          <p:cNvPr id="24" name="Straight Connector 23"/>
          <p:cNvCxnSpPr/>
          <p:nvPr/>
        </p:nvCxnSpPr>
        <p:spPr>
          <a:xfrm rot="5400000">
            <a:off x="6483532" y="2591712"/>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rot="5400000">
            <a:off x="6540864" y="4191912"/>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2986797661"/>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C5BCD"/>
            </a:gs>
            <a:gs pos="50000">
              <a:schemeClr val="accent2">
                <a:lumMod val="20000"/>
                <a:lumOff val="8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5" name="Arc 14"/>
          <p:cNvSpPr/>
          <p:nvPr/>
        </p:nvSpPr>
        <p:spPr>
          <a:xfrm flipH="1" flipV="1">
            <a:off x="5417644" y="-910464"/>
            <a:ext cx="7452711" cy="1820928"/>
          </a:xfrm>
          <a:prstGeom prst="arc">
            <a:avLst>
              <a:gd name="adj1" fmla="val 16200000"/>
              <a:gd name="adj2" fmla="val 4156"/>
            </a:avLst>
          </a:prstGeom>
          <a:solidFill>
            <a:srgbClr val="3C1A56"/>
          </a:solidFill>
          <a:ln>
            <a:no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10" name="Rectangle 9"/>
          <p:cNvSpPr/>
          <p:nvPr/>
        </p:nvSpPr>
        <p:spPr>
          <a:xfrm>
            <a:off x="6860836" y="119803"/>
            <a:ext cx="1712328" cy="584775"/>
          </a:xfrm>
          <a:prstGeom prst="rect">
            <a:avLst/>
          </a:prstGeom>
        </p:spPr>
        <p:txBody>
          <a:bodyPr wrap="none">
            <a:spAutoFit/>
          </a:bodyPr>
          <a:lstStyle/>
          <a:p>
            <a:pPr lvl="0"/>
            <a:r>
              <a:rPr lang="ar-EG" sz="3200" dirty="0">
                <a:ln w="18415" cmpd="sng">
                  <a:solidFill>
                    <a:srgbClr val="FFFFFF"/>
                  </a:solidFill>
                  <a:prstDash val="solid"/>
                </a:ln>
                <a:solidFill>
                  <a:srgbClr val="FFFFFF"/>
                </a:solidFill>
                <a:effectLst>
                  <a:outerShdw blurRad="63500" dir="3600000" algn="tl" rotWithShape="0">
                    <a:srgbClr val="000000">
                      <a:alpha val="70000"/>
                    </a:srgbClr>
                  </a:outerShdw>
                </a:effectLst>
              </a:rPr>
              <a:t>دليل الطالب</a:t>
            </a:r>
          </a:p>
        </p:txBody>
      </p:sp>
      <p:sp>
        <p:nvSpPr>
          <p:cNvPr id="12" name="Rectangle 11"/>
          <p:cNvSpPr/>
          <p:nvPr/>
        </p:nvSpPr>
        <p:spPr>
          <a:xfrm>
            <a:off x="5417644" y="1196752"/>
            <a:ext cx="2458786" cy="2308324"/>
          </a:xfrm>
          <a:prstGeom prst="rect">
            <a:avLst/>
          </a:prstGeom>
        </p:spPr>
        <p:txBody>
          <a:bodyPr wrap="square">
            <a:spAutoFit/>
          </a:bodyPr>
          <a:lstStyle/>
          <a:p>
            <a:pPr algn="ctr" latinLnBrk="1"/>
            <a:r>
              <a:rPr lang="ar-SA" sz="2400" b="1" dirty="0" smtClean="0">
                <a:solidFill>
                  <a:srgbClr val="002060"/>
                </a:solidFill>
              </a:rPr>
              <a:t>-</a:t>
            </a:r>
            <a:r>
              <a:rPr lang="ar-EG" sz="2400" b="1" dirty="0" smtClean="0">
                <a:solidFill>
                  <a:srgbClr val="002060"/>
                </a:solidFill>
              </a:rPr>
              <a:t> </a:t>
            </a:r>
            <a:r>
              <a:rPr lang="ar-SA" sz="2400" b="1" dirty="0" smtClean="0">
                <a:solidFill>
                  <a:srgbClr val="002060"/>
                </a:solidFill>
              </a:rPr>
              <a:t>إعداد </a:t>
            </a:r>
            <a:r>
              <a:rPr lang="ar-SA" sz="2400" b="1" dirty="0">
                <a:solidFill>
                  <a:srgbClr val="002060"/>
                </a:solidFill>
              </a:rPr>
              <a:t>دليل الطالب </a:t>
            </a:r>
            <a:endParaRPr lang="ar-EG" sz="2400" b="1" dirty="0" smtClean="0">
              <a:solidFill>
                <a:srgbClr val="002060"/>
              </a:solidFill>
            </a:endParaRPr>
          </a:p>
          <a:p>
            <a:pPr algn="ctr" latinLnBrk="1"/>
            <a:r>
              <a:rPr lang="ar-SA" sz="2400" b="1" dirty="0" smtClean="0">
                <a:solidFill>
                  <a:srgbClr val="002060"/>
                </a:solidFill>
              </a:rPr>
              <a:t>لبرنامج </a:t>
            </a:r>
            <a:r>
              <a:rPr lang="ar-SA" sz="2400" b="1" dirty="0">
                <a:solidFill>
                  <a:srgbClr val="002060"/>
                </a:solidFill>
              </a:rPr>
              <a:t>علم </a:t>
            </a:r>
            <a:r>
              <a:rPr lang="ar-SA" sz="2400" b="1" dirty="0" smtClean="0">
                <a:solidFill>
                  <a:srgbClr val="002060"/>
                </a:solidFill>
              </a:rPr>
              <a:t>النفس</a:t>
            </a:r>
            <a:endParaRPr lang="ar-EG" sz="2400" b="1" dirty="0" smtClean="0">
              <a:solidFill>
                <a:srgbClr val="002060"/>
              </a:solidFill>
            </a:endParaRPr>
          </a:p>
          <a:p>
            <a:pPr algn="ctr" latinLnBrk="1"/>
            <a:r>
              <a:rPr lang="ar-SA" sz="2400" b="1" dirty="0" smtClean="0">
                <a:solidFill>
                  <a:srgbClr val="002060"/>
                </a:solidFill>
              </a:rPr>
              <a:t>2020-2021م</a:t>
            </a:r>
            <a:endParaRPr lang="en-US" sz="2400" b="1" dirty="0">
              <a:solidFill>
                <a:srgbClr val="002060"/>
              </a:solidFill>
            </a:endParaRPr>
          </a:p>
          <a:p>
            <a:pPr algn="ctr" latinLnBrk="1"/>
            <a:r>
              <a:rPr lang="ar-SA" sz="2400" b="1" dirty="0" smtClean="0">
                <a:solidFill>
                  <a:srgbClr val="002060"/>
                </a:solidFill>
              </a:rPr>
              <a:t>-</a:t>
            </a:r>
            <a:r>
              <a:rPr lang="ar-EG" sz="2400" b="1" dirty="0" smtClean="0">
                <a:solidFill>
                  <a:srgbClr val="002060"/>
                </a:solidFill>
              </a:rPr>
              <a:t> </a:t>
            </a:r>
            <a:r>
              <a:rPr lang="ar-SA" sz="2400" b="1" dirty="0" smtClean="0">
                <a:solidFill>
                  <a:srgbClr val="002060"/>
                </a:solidFill>
              </a:rPr>
              <a:t>تحديث </a:t>
            </a:r>
            <a:r>
              <a:rPr lang="ar-SA" sz="2400" b="1" dirty="0">
                <a:solidFill>
                  <a:srgbClr val="002060"/>
                </a:solidFill>
              </a:rPr>
              <a:t>دليل الطالب </a:t>
            </a:r>
            <a:endParaRPr lang="ar-EG" sz="2400" b="1" dirty="0" smtClean="0">
              <a:solidFill>
                <a:srgbClr val="002060"/>
              </a:solidFill>
            </a:endParaRPr>
          </a:p>
          <a:p>
            <a:pPr algn="ctr" latinLnBrk="1"/>
            <a:r>
              <a:rPr lang="ar-SA" sz="2400" b="1" dirty="0" smtClean="0">
                <a:solidFill>
                  <a:srgbClr val="002060"/>
                </a:solidFill>
              </a:rPr>
              <a:t>لبرنامج </a:t>
            </a:r>
            <a:r>
              <a:rPr lang="ar-SA" sz="2400" b="1" dirty="0">
                <a:solidFill>
                  <a:srgbClr val="002060"/>
                </a:solidFill>
              </a:rPr>
              <a:t>علم </a:t>
            </a:r>
            <a:r>
              <a:rPr lang="ar-SA" sz="2400" b="1" dirty="0" smtClean="0">
                <a:solidFill>
                  <a:srgbClr val="002060"/>
                </a:solidFill>
              </a:rPr>
              <a:t>النفس</a:t>
            </a:r>
            <a:endParaRPr lang="ar-EG" sz="2400" b="1" dirty="0" smtClean="0">
              <a:solidFill>
                <a:srgbClr val="002060"/>
              </a:solidFill>
            </a:endParaRPr>
          </a:p>
          <a:p>
            <a:pPr algn="ctr" latinLnBrk="1"/>
            <a:r>
              <a:rPr lang="ar-SA" sz="2400" b="1" dirty="0" smtClean="0">
                <a:solidFill>
                  <a:srgbClr val="002060"/>
                </a:solidFill>
              </a:rPr>
              <a:t>2021-2022م</a:t>
            </a:r>
            <a:r>
              <a:rPr lang="ar-SA" sz="2400" b="1" dirty="0">
                <a:solidFill>
                  <a:srgbClr val="002060"/>
                </a:solidFill>
              </a:rPr>
              <a:t>.</a:t>
            </a:r>
            <a:endParaRPr lang="en-US" sz="2400" b="1" dirty="0">
              <a:solidFill>
                <a:srgbClr val="002060"/>
              </a:solidFill>
            </a:endParaRPr>
          </a:p>
        </p:txBody>
      </p:sp>
      <p:sp>
        <p:nvSpPr>
          <p:cNvPr id="13" name="Rectangle 12"/>
          <p:cNvSpPr/>
          <p:nvPr/>
        </p:nvSpPr>
        <p:spPr>
          <a:xfrm>
            <a:off x="6130185" y="4191000"/>
            <a:ext cx="987771" cy="461665"/>
          </a:xfrm>
          <a:prstGeom prst="rect">
            <a:avLst/>
          </a:prstGeom>
        </p:spPr>
        <p:txBody>
          <a:bodyPr wrap="none">
            <a:spAutoFit/>
          </a:bodyPr>
          <a:lstStyle/>
          <a:p>
            <a:r>
              <a:rPr lang="ar-EG" sz="2400" b="1" dirty="0" smtClean="0">
                <a:solidFill>
                  <a:srgbClr val="C00000"/>
                </a:solidFill>
              </a:rPr>
              <a:t>2021م</a:t>
            </a:r>
            <a:endParaRPr lang="ar-EG" sz="2400" b="1" dirty="0">
              <a:solidFill>
                <a:srgbClr val="C00000"/>
              </a:solidFill>
            </a:endParaRPr>
          </a:p>
        </p:txBody>
      </p:sp>
      <p:sp>
        <p:nvSpPr>
          <p:cNvPr id="14" name="Rectangle 13"/>
          <p:cNvSpPr/>
          <p:nvPr/>
        </p:nvSpPr>
        <p:spPr>
          <a:xfrm>
            <a:off x="5174360" y="5662912"/>
            <a:ext cx="2610740" cy="707886"/>
          </a:xfrm>
          <a:prstGeom prst="rect">
            <a:avLst/>
          </a:prstGeom>
        </p:spPr>
        <p:txBody>
          <a:bodyPr wrap="square">
            <a:spAutoFit/>
          </a:bodyPr>
          <a:lstStyle/>
          <a:p>
            <a:pPr algn="ctr"/>
            <a:r>
              <a:rPr lang="ar-EG" sz="2000" b="1" dirty="0" smtClean="0">
                <a:solidFill>
                  <a:srgbClr val="12623C"/>
                </a:solidFill>
              </a:rPr>
              <a:t>أعضاء هيئة التدريس </a:t>
            </a:r>
          </a:p>
          <a:p>
            <a:pPr algn="ctr"/>
            <a:r>
              <a:rPr lang="ar-EG" sz="2000" b="1" dirty="0" smtClean="0">
                <a:solidFill>
                  <a:srgbClr val="12623C"/>
                </a:solidFill>
              </a:rPr>
              <a:t>بقسم علم النفس</a:t>
            </a:r>
            <a:endParaRPr lang="en-US" sz="2000" b="1" dirty="0">
              <a:solidFill>
                <a:srgbClr val="12623C"/>
              </a:solidFill>
            </a:endParaRPr>
          </a:p>
        </p:txBody>
      </p:sp>
      <p:grpSp>
        <p:nvGrpSpPr>
          <p:cNvPr id="18" name="Group 17"/>
          <p:cNvGrpSpPr/>
          <p:nvPr/>
        </p:nvGrpSpPr>
        <p:grpSpPr>
          <a:xfrm>
            <a:off x="7856187" y="1326560"/>
            <a:ext cx="998420" cy="542950"/>
            <a:chOff x="4174233" y="137122"/>
            <a:chExt cx="745255" cy="745243"/>
          </a:xfrm>
        </p:grpSpPr>
        <p:sp>
          <p:nvSpPr>
            <p:cNvPr id="19" name="Oval 18"/>
            <p:cNvSpPr/>
            <p:nvPr/>
          </p:nvSpPr>
          <p:spPr>
            <a:xfrm>
              <a:off x="4174233" y="137122"/>
              <a:ext cx="745255" cy="745243"/>
            </a:xfrm>
            <a:prstGeom prst="ellipse">
              <a:avLst/>
            </a:prstGeom>
          </p:spPr>
          <p:style>
            <a:lnRef idx="2">
              <a:schemeClr val="accent6"/>
            </a:lnRef>
            <a:fillRef idx="1">
              <a:schemeClr val="lt1"/>
            </a:fillRef>
            <a:effectRef idx="0">
              <a:schemeClr val="accent6"/>
            </a:effectRef>
            <a:fontRef idx="minor">
              <a:schemeClr val="dk1"/>
            </a:fontRef>
          </p:style>
        </p:sp>
        <p:sp>
          <p:nvSpPr>
            <p:cNvPr id="20" name="Oval 4"/>
            <p:cNvSpPr/>
            <p:nvPr/>
          </p:nvSpPr>
          <p:spPr>
            <a:xfrm>
              <a:off x="4283373" y="246260"/>
              <a:ext cx="52697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العنوان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1" name="Group 20"/>
          <p:cNvGrpSpPr/>
          <p:nvPr/>
        </p:nvGrpSpPr>
        <p:grpSpPr>
          <a:xfrm>
            <a:off x="7787120" y="4211810"/>
            <a:ext cx="998420" cy="542950"/>
            <a:chOff x="4174233" y="137122"/>
            <a:chExt cx="745255" cy="745243"/>
          </a:xfrm>
        </p:grpSpPr>
        <p:sp>
          <p:nvSpPr>
            <p:cNvPr id="22" name="Oval 21"/>
            <p:cNvSpPr/>
            <p:nvPr/>
          </p:nvSpPr>
          <p:spPr>
            <a:xfrm>
              <a:off x="4174233" y="137122"/>
              <a:ext cx="745255" cy="745243"/>
            </a:xfrm>
            <a:prstGeom prst="ellipse">
              <a:avLst/>
            </a:prstGeom>
          </p:spPr>
          <p:style>
            <a:lnRef idx="2">
              <a:schemeClr val="accent6"/>
            </a:lnRef>
            <a:fillRef idx="1">
              <a:schemeClr val="lt1"/>
            </a:fillRef>
            <a:effectRef idx="0">
              <a:schemeClr val="accent6"/>
            </a:effectRef>
            <a:fontRef idx="minor">
              <a:schemeClr val="dk1"/>
            </a:fontRef>
          </p:style>
        </p:sp>
        <p:sp>
          <p:nvSpPr>
            <p:cNvPr id="23" name="Oval 4"/>
            <p:cNvSpPr/>
            <p:nvPr/>
          </p:nvSpPr>
          <p:spPr>
            <a:xfrm>
              <a:off x="4283373" y="246260"/>
              <a:ext cx="52697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التاريخ</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4" name="Group 23"/>
          <p:cNvGrpSpPr/>
          <p:nvPr/>
        </p:nvGrpSpPr>
        <p:grpSpPr>
          <a:xfrm>
            <a:off x="7799820" y="5798393"/>
            <a:ext cx="998420" cy="542950"/>
            <a:chOff x="4174233" y="137122"/>
            <a:chExt cx="745255" cy="745243"/>
          </a:xfrm>
        </p:grpSpPr>
        <p:sp>
          <p:nvSpPr>
            <p:cNvPr id="25" name="Oval 24"/>
            <p:cNvSpPr/>
            <p:nvPr/>
          </p:nvSpPr>
          <p:spPr>
            <a:xfrm>
              <a:off x="4174233" y="137122"/>
              <a:ext cx="745255" cy="745243"/>
            </a:xfrm>
            <a:prstGeom prst="ellipse">
              <a:avLst/>
            </a:prstGeom>
          </p:spPr>
          <p:style>
            <a:lnRef idx="2">
              <a:schemeClr val="accent6"/>
            </a:lnRef>
            <a:fillRef idx="1">
              <a:schemeClr val="lt1"/>
            </a:fillRef>
            <a:effectRef idx="0">
              <a:schemeClr val="accent6"/>
            </a:effectRef>
            <a:fontRef idx="minor">
              <a:schemeClr val="dk1"/>
            </a:fontRef>
          </p:style>
        </p:sp>
        <p:sp>
          <p:nvSpPr>
            <p:cNvPr id="26" name="Oval 4"/>
            <p:cNvSpPr/>
            <p:nvPr/>
          </p:nvSpPr>
          <p:spPr>
            <a:xfrm>
              <a:off x="4216307" y="257986"/>
              <a:ext cx="63611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المشاركين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cxnSp>
        <p:nvCxnSpPr>
          <p:cNvPr id="27" name="Straight Connector 26"/>
          <p:cNvCxnSpPr/>
          <p:nvPr/>
        </p:nvCxnSpPr>
        <p:spPr>
          <a:xfrm rot="5400000">
            <a:off x="6483532" y="2591712"/>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8" name="Straight Connector 27"/>
          <p:cNvCxnSpPr/>
          <p:nvPr/>
        </p:nvCxnSpPr>
        <p:spPr>
          <a:xfrm rot="5400000">
            <a:off x="6540864" y="4191912"/>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3074" name="Picture 2" descr="C:\Users\dahb\Downloads\WhatsApp Image 2021-09-11 at 6.54.17 PM.jpe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556" t="17343" r="5556" b="9062"/>
          <a:stretch/>
        </p:blipFill>
        <p:spPr bwMode="auto">
          <a:xfrm>
            <a:off x="467858" y="484684"/>
            <a:ext cx="4104142" cy="6040784"/>
          </a:xfrm>
          <a:prstGeom prst="rect">
            <a:avLst/>
          </a:prstGeom>
          <a:ln w="190500" cap="sq">
            <a:solidFill>
              <a:schemeClr val="tx2">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235572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50000">
              <a:schemeClr val="accent2">
                <a:lumMod val="20000"/>
                <a:lumOff val="8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5" name="Arc 14"/>
          <p:cNvSpPr/>
          <p:nvPr/>
        </p:nvSpPr>
        <p:spPr>
          <a:xfrm flipH="1" flipV="1">
            <a:off x="5417644" y="-910464"/>
            <a:ext cx="7452711" cy="1820928"/>
          </a:xfrm>
          <a:prstGeom prst="arc">
            <a:avLst>
              <a:gd name="adj1" fmla="val 16200000"/>
              <a:gd name="adj2" fmla="val 4156"/>
            </a:avLst>
          </a:prstGeom>
          <a:solidFill>
            <a:schemeClr val="accent6">
              <a:lumMod val="50000"/>
            </a:schemeClr>
          </a:solidFill>
          <a:ln>
            <a:no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10" name="Rectangle 9"/>
          <p:cNvSpPr/>
          <p:nvPr/>
        </p:nvSpPr>
        <p:spPr>
          <a:xfrm>
            <a:off x="6846409" y="119803"/>
            <a:ext cx="1726755" cy="584775"/>
          </a:xfrm>
          <a:prstGeom prst="rect">
            <a:avLst/>
          </a:prstGeom>
        </p:spPr>
        <p:txBody>
          <a:bodyPr wrap="none">
            <a:spAutoFit/>
          </a:bodyPr>
          <a:lstStyle/>
          <a:p>
            <a:pPr lvl="0"/>
            <a:r>
              <a:rPr lang="ar-EG" sz="3200" b="1" dirty="0">
                <a:solidFill>
                  <a:schemeClr val="bg1"/>
                </a:solidFill>
              </a:rPr>
              <a:t>مكتبة القسم</a:t>
            </a:r>
            <a:endParaRPr lang="ar-EG" sz="32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2" name="Rectangle 11"/>
          <p:cNvSpPr/>
          <p:nvPr/>
        </p:nvSpPr>
        <p:spPr>
          <a:xfrm>
            <a:off x="6114378" y="1813133"/>
            <a:ext cx="2458786" cy="2677656"/>
          </a:xfrm>
          <a:prstGeom prst="rect">
            <a:avLst/>
          </a:prstGeom>
        </p:spPr>
        <p:txBody>
          <a:bodyPr wrap="square">
            <a:spAutoFit/>
          </a:bodyPr>
          <a:lstStyle/>
          <a:p>
            <a:pPr algn="ctr" latinLnBrk="1"/>
            <a:r>
              <a:rPr lang="ar-EG" sz="2400" b="1" dirty="0">
                <a:solidFill>
                  <a:srgbClr val="002060"/>
                </a:solidFill>
              </a:rPr>
              <a:t>تم إنشاء مكتبة للقسم، </a:t>
            </a:r>
            <a:endParaRPr lang="ar-EG" sz="2400" b="1" dirty="0" smtClean="0">
              <a:solidFill>
                <a:srgbClr val="002060"/>
              </a:solidFill>
            </a:endParaRPr>
          </a:p>
          <a:p>
            <a:pPr algn="ctr" latinLnBrk="1"/>
            <a:r>
              <a:rPr lang="ar-EG" sz="2400" b="1" dirty="0" smtClean="0">
                <a:solidFill>
                  <a:srgbClr val="002060"/>
                </a:solidFill>
              </a:rPr>
              <a:t>تحتوي </a:t>
            </a:r>
            <a:r>
              <a:rPr lang="ar-EG" sz="2400" b="1" dirty="0">
                <a:solidFill>
                  <a:srgbClr val="002060"/>
                </a:solidFill>
              </a:rPr>
              <a:t>على مقاييس </a:t>
            </a:r>
            <a:endParaRPr lang="ar-EG" sz="2400" b="1" dirty="0" smtClean="0">
              <a:solidFill>
                <a:srgbClr val="002060"/>
              </a:solidFill>
            </a:endParaRPr>
          </a:p>
          <a:p>
            <a:pPr algn="ctr" latinLnBrk="1"/>
            <a:r>
              <a:rPr lang="ar-EG" sz="2400" b="1" dirty="0" smtClean="0">
                <a:solidFill>
                  <a:srgbClr val="002060"/>
                </a:solidFill>
              </a:rPr>
              <a:t>نفسية </a:t>
            </a:r>
            <a:r>
              <a:rPr lang="ar-EG" sz="2400" b="1" dirty="0">
                <a:solidFill>
                  <a:srgbClr val="002060"/>
                </a:solidFill>
              </a:rPr>
              <a:t>وكتب ومجلات </a:t>
            </a:r>
            <a:endParaRPr lang="ar-EG" sz="2400" b="1" dirty="0" smtClean="0">
              <a:solidFill>
                <a:srgbClr val="002060"/>
              </a:solidFill>
            </a:endParaRPr>
          </a:p>
          <a:p>
            <a:pPr algn="ctr" latinLnBrk="1"/>
            <a:r>
              <a:rPr lang="ar-EG" sz="2400" b="1" dirty="0" smtClean="0">
                <a:solidFill>
                  <a:srgbClr val="002060"/>
                </a:solidFill>
              </a:rPr>
              <a:t>علمية</a:t>
            </a:r>
            <a:r>
              <a:rPr lang="ar-EG" sz="2400" b="1" dirty="0">
                <a:solidFill>
                  <a:srgbClr val="002060"/>
                </a:solidFill>
              </a:rPr>
              <a:t>، تسمح للباحثين وطلاب برنامج علم </a:t>
            </a:r>
            <a:endParaRPr lang="ar-EG" sz="2400" b="1" dirty="0" smtClean="0">
              <a:solidFill>
                <a:srgbClr val="002060"/>
              </a:solidFill>
            </a:endParaRPr>
          </a:p>
          <a:p>
            <a:pPr algn="ctr" latinLnBrk="1"/>
            <a:r>
              <a:rPr lang="ar-EG" sz="2400" b="1" dirty="0" smtClean="0">
                <a:solidFill>
                  <a:srgbClr val="002060"/>
                </a:solidFill>
              </a:rPr>
              <a:t>النفس </a:t>
            </a:r>
            <a:r>
              <a:rPr lang="ar-EG" sz="2400" b="1" dirty="0">
                <a:solidFill>
                  <a:srgbClr val="002060"/>
                </a:solidFill>
              </a:rPr>
              <a:t>بالاطلاع على </a:t>
            </a:r>
            <a:endParaRPr lang="ar-EG" sz="2400" b="1" dirty="0" smtClean="0">
              <a:solidFill>
                <a:srgbClr val="002060"/>
              </a:solidFill>
            </a:endParaRPr>
          </a:p>
          <a:p>
            <a:pPr algn="ctr" latinLnBrk="1"/>
            <a:r>
              <a:rPr lang="ar-EG" sz="2400" b="1" dirty="0" smtClean="0">
                <a:solidFill>
                  <a:srgbClr val="002060"/>
                </a:solidFill>
              </a:rPr>
              <a:t>المعلومات</a:t>
            </a:r>
            <a:r>
              <a:rPr lang="ar-EG" sz="2400" b="1" dirty="0">
                <a:solidFill>
                  <a:srgbClr val="002060"/>
                </a:solidFill>
              </a:rPr>
              <a:t>. </a:t>
            </a:r>
            <a:endParaRPr lang="en-US" sz="2400" b="1" dirty="0">
              <a:solidFill>
                <a:srgbClr val="002060"/>
              </a:solidFill>
            </a:endParaRPr>
          </a:p>
        </p:txBody>
      </p:sp>
      <p:sp>
        <p:nvSpPr>
          <p:cNvPr id="13" name="Rectangle 12"/>
          <p:cNvSpPr/>
          <p:nvPr/>
        </p:nvSpPr>
        <p:spPr>
          <a:xfrm>
            <a:off x="3962400" y="1880473"/>
            <a:ext cx="987771" cy="461665"/>
          </a:xfrm>
          <a:prstGeom prst="rect">
            <a:avLst/>
          </a:prstGeom>
        </p:spPr>
        <p:txBody>
          <a:bodyPr wrap="none">
            <a:spAutoFit/>
          </a:bodyPr>
          <a:lstStyle/>
          <a:p>
            <a:r>
              <a:rPr lang="ar-EG" sz="2400" b="1" dirty="0" smtClean="0">
                <a:solidFill>
                  <a:srgbClr val="C00000"/>
                </a:solidFill>
              </a:rPr>
              <a:t>2021م</a:t>
            </a:r>
            <a:endParaRPr lang="ar-EG" sz="2400" b="1" dirty="0">
              <a:solidFill>
                <a:srgbClr val="C00000"/>
              </a:solidFill>
            </a:endParaRPr>
          </a:p>
        </p:txBody>
      </p:sp>
      <p:sp>
        <p:nvSpPr>
          <p:cNvPr id="14" name="Rectangle 13"/>
          <p:cNvSpPr/>
          <p:nvPr/>
        </p:nvSpPr>
        <p:spPr>
          <a:xfrm>
            <a:off x="330200" y="1880473"/>
            <a:ext cx="2559510" cy="707886"/>
          </a:xfrm>
          <a:prstGeom prst="rect">
            <a:avLst/>
          </a:prstGeom>
        </p:spPr>
        <p:txBody>
          <a:bodyPr wrap="square">
            <a:spAutoFit/>
          </a:bodyPr>
          <a:lstStyle/>
          <a:p>
            <a:pPr algn="ctr"/>
            <a:r>
              <a:rPr lang="ar-EG" sz="2000" b="1" dirty="0">
                <a:solidFill>
                  <a:srgbClr val="12623C"/>
                </a:solidFill>
              </a:rPr>
              <a:t>أعضاء هيئة التدريس بقسم علم </a:t>
            </a:r>
            <a:r>
              <a:rPr lang="ar-EG" sz="2000" b="1" dirty="0" smtClean="0">
                <a:solidFill>
                  <a:srgbClr val="12623C"/>
                </a:solidFill>
              </a:rPr>
              <a:t>النفس والهيئة المعاونة</a:t>
            </a:r>
            <a:endParaRPr lang="en-US" sz="2000" b="1" dirty="0">
              <a:solidFill>
                <a:srgbClr val="12623C"/>
              </a:solidFill>
            </a:endParaRPr>
          </a:p>
        </p:txBody>
      </p:sp>
      <p:pic>
        <p:nvPicPr>
          <p:cNvPr id="11" name="Picture 2" descr="C:\Users\dahb\Downloads\WhatsApp Image 2021-09-10 at 1.29.09 PM.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399" y="3962400"/>
            <a:ext cx="3557865" cy="2451558"/>
          </a:xfrm>
          <a:prstGeom prst="rect">
            <a:avLst/>
          </a:prstGeom>
          <a:ln w="1905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grpSp>
        <p:nvGrpSpPr>
          <p:cNvPr id="3" name="Group 2"/>
          <p:cNvGrpSpPr/>
          <p:nvPr/>
        </p:nvGrpSpPr>
        <p:grpSpPr>
          <a:xfrm>
            <a:off x="1066800" y="917550"/>
            <a:ext cx="6665844" cy="2851615"/>
            <a:chOff x="1066800" y="917550"/>
            <a:chExt cx="6665844" cy="2851615"/>
          </a:xfrm>
        </p:grpSpPr>
        <p:grpSp>
          <p:nvGrpSpPr>
            <p:cNvPr id="38" name="Group 37"/>
            <p:cNvGrpSpPr/>
            <p:nvPr/>
          </p:nvGrpSpPr>
          <p:grpSpPr>
            <a:xfrm>
              <a:off x="6734224" y="981050"/>
              <a:ext cx="998420" cy="542950"/>
              <a:chOff x="4174233" y="137122"/>
              <a:chExt cx="745255" cy="745243"/>
            </a:xfrm>
          </p:grpSpPr>
          <p:sp>
            <p:nvSpPr>
              <p:cNvPr id="39" name="Oval 38"/>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40" name="Oval 4"/>
              <p:cNvSpPr/>
              <p:nvPr/>
            </p:nvSpPr>
            <p:spPr>
              <a:xfrm>
                <a:off x="4283373" y="246260"/>
                <a:ext cx="52697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العنوان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41" name="Group 40"/>
            <p:cNvGrpSpPr/>
            <p:nvPr/>
          </p:nvGrpSpPr>
          <p:grpSpPr>
            <a:xfrm>
              <a:off x="3761054" y="966299"/>
              <a:ext cx="998420" cy="542950"/>
              <a:chOff x="4174233" y="137122"/>
              <a:chExt cx="745255" cy="745243"/>
            </a:xfrm>
          </p:grpSpPr>
          <p:sp>
            <p:nvSpPr>
              <p:cNvPr id="42" name="Oval 41"/>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43" name="Oval 4"/>
              <p:cNvSpPr/>
              <p:nvPr/>
            </p:nvSpPr>
            <p:spPr>
              <a:xfrm>
                <a:off x="4283373" y="246260"/>
                <a:ext cx="52697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التاريخ</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44" name="Group 43"/>
            <p:cNvGrpSpPr/>
            <p:nvPr/>
          </p:nvGrpSpPr>
          <p:grpSpPr>
            <a:xfrm>
              <a:off x="1066800" y="917550"/>
              <a:ext cx="998420" cy="542950"/>
              <a:chOff x="4174233" y="137122"/>
              <a:chExt cx="745255" cy="745243"/>
            </a:xfrm>
          </p:grpSpPr>
          <p:sp>
            <p:nvSpPr>
              <p:cNvPr id="45" name="Oval 44"/>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46" name="Oval 4"/>
              <p:cNvSpPr/>
              <p:nvPr/>
            </p:nvSpPr>
            <p:spPr>
              <a:xfrm>
                <a:off x="4216307" y="257986"/>
                <a:ext cx="63611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المشاركين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cxnSp>
          <p:nvCxnSpPr>
            <p:cNvPr id="47" name="Straight Connector 46"/>
            <p:cNvCxnSpPr/>
            <p:nvPr/>
          </p:nvCxnSpPr>
          <p:spPr>
            <a:xfrm>
              <a:off x="5511800" y="1637388"/>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8" name="Straight Connector 47"/>
            <p:cNvCxnSpPr/>
            <p:nvPr/>
          </p:nvCxnSpPr>
          <p:spPr>
            <a:xfrm>
              <a:off x="2971800" y="1600199"/>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xmlns="" val="1091996423"/>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50000">
              <a:schemeClr val="accent2">
                <a:lumMod val="20000"/>
                <a:lumOff val="8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5" name="Arc 14"/>
          <p:cNvSpPr/>
          <p:nvPr/>
        </p:nvSpPr>
        <p:spPr>
          <a:xfrm flipH="1" flipV="1">
            <a:off x="5417644" y="-910464"/>
            <a:ext cx="7452711" cy="1820928"/>
          </a:xfrm>
          <a:prstGeom prst="arc">
            <a:avLst>
              <a:gd name="adj1" fmla="val 16200000"/>
              <a:gd name="adj2" fmla="val 4156"/>
            </a:avLst>
          </a:prstGeom>
          <a:solidFill>
            <a:schemeClr val="accent2"/>
          </a:solidFill>
          <a:ln>
            <a:no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10" name="Rectangle 9"/>
          <p:cNvSpPr/>
          <p:nvPr/>
        </p:nvSpPr>
        <p:spPr>
          <a:xfrm>
            <a:off x="6173594" y="169476"/>
            <a:ext cx="2646878" cy="523220"/>
          </a:xfrm>
          <a:prstGeom prst="rect">
            <a:avLst/>
          </a:prstGeom>
        </p:spPr>
        <p:txBody>
          <a:bodyPr wrap="none">
            <a:spAutoFit/>
          </a:bodyPr>
          <a:lstStyle/>
          <a:p>
            <a:pPr lvl="0"/>
            <a:r>
              <a:rPr lang="ar-EG" sz="2800" dirty="0">
                <a:ln w="18415" cmpd="sng">
                  <a:solidFill>
                    <a:srgbClr val="FFFFFF"/>
                  </a:solidFill>
                  <a:prstDash val="solid"/>
                </a:ln>
                <a:solidFill>
                  <a:srgbClr val="FFFFFF"/>
                </a:solidFill>
                <a:effectLst>
                  <a:outerShdw blurRad="63500" dir="3600000" algn="tl" rotWithShape="0">
                    <a:srgbClr val="000000">
                      <a:alpha val="70000"/>
                    </a:srgbClr>
                  </a:outerShdw>
                </a:effectLst>
              </a:rPr>
              <a:t>الندوات وورش العمل</a:t>
            </a:r>
          </a:p>
        </p:txBody>
      </p:sp>
      <p:sp>
        <p:nvSpPr>
          <p:cNvPr id="12" name="Rectangle 11"/>
          <p:cNvSpPr/>
          <p:nvPr/>
        </p:nvSpPr>
        <p:spPr>
          <a:xfrm>
            <a:off x="5923214" y="1601212"/>
            <a:ext cx="2839786" cy="3046988"/>
          </a:xfrm>
          <a:prstGeom prst="rect">
            <a:avLst/>
          </a:prstGeom>
        </p:spPr>
        <p:txBody>
          <a:bodyPr wrap="square">
            <a:spAutoFit/>
          </a:bodyPr>
          <a:lstStyle/>
          <a:p>
            <a:pPr algn="ctr" latinLnBrk="1"/>
            <a:r>
              <a:rPr lang="ar-EG" sz="2400" b="1" dirty="0">
                <a:solidFill>
                  <a:srgbClr val="002060"/>
                </a:solidFill>
              </a:rPr>
              <a:t>تدريب مجموعة من </a:t>
            </a:r>
            <a:endParaRPr lang="ar-EG" sz="2400" b="1" dirty="0" smtClean="0">
              <a:solidFill>
                <a:srgbClr val="002060"/>
              </a:solidFill>
            </a:endParaRPr>
          </a:p>
          <a:p>
            <a:pPr algn="ctr" latinLnBrk="1"/>
            <a:r>
              <a:rPr lang="ar-EG" sz="2400" b="1" dirty="0" smtClean="0">
                <a:solidFill>
                  <a:srgbClr val="002060"/>
                </a:solidFill>
              </a:rPr>
              <a:t>أئمة </a:t>
            </a:r>
            <a:r>
              <a:rPr lang="ar-EG" sz="2400" b="1" dirty="0">
                <a:solidFill>
                  <a:srgbClr val="002060"/>
                </a:solidFill>
              </a:rPr>
              <a:t>المساجد ضمن </a:t>
            </a:r>
            <a:endParaRPr lang="ar-EG" sz="2400" b="1" dirty="0" smtClean="0">
              <a:solidFill>
                <a:srgbClr val="002060"/>
              </a:solidFill>
            </a:endParaRPr>
          </a:p>
          <a:p>
            <a:pPr algn="ctr" latinLnBrk="1"/>
            <a:r>
              <a:rPr lang="ar-EG" sz="2400" b="1" dirty="0" smtClean="0">
                <a:solidFill>
                  <a:srgbClr val="002060"/>
                </a:solidFill>
              </a:rPr>
              <a:t>فاعليات </a:t>
            </a:r>
            <a:r>
              <a:rPr lang="ar-EG" sz="2400" b="1" dirty="0">
                <a:solidFill>
                  <a:srgbClr val="002060"/>
                </a:solidFill>
              </a:rPr>
              <a:t>الدورة </a:t>
            </a:r>
            <a:endParaRPr lang="ar-EG" sz="2400" b="1" dirty="0" smtClean="0">
              <a:solidFill>
                <a:srgbClr val="002060"/>
              </a:solidFill>
            </a:endParaRPr>
          </a:p>
          <a:p>
            <a:pPr algn="ctr" latinLnBrk="1"/>
            <a:r>
              <a:rPr lang="ar-EG" sz="2400" b="1" dirty="0" smtClean="0">
                <a:solidFill>
                  <a:srgbClr val="002060"/>
                </a:solidFill>
              </a:rPr>
              <a:t>التدريبية </a:t>
            </a:r>
            <a:r>
              <a:rPr lang="ar-EG" sz="2400" b="1" dirty="0">
                <a:solidFill>
                  <a:srgbClr val="002060"/>
                </a:solidFill>
              </a:rPr>
              <a:t>للأئمة </a:t>
            </a:r>
            <a:endParaRPr lang="ar-EG" sz="2400" b="1" dirty="0" smtClean="0">
              <a:solidFill>
                <a:srgbClr val="002060"/>
              </a:solidFill>
            </a:endParaRPr>
          </a:p>
          <a:p>
            <a:pPr algn="ctr" latinLnBrk="1"/>
            <a:r>
              <a:rPr lang="ar-EG" sz="2400" b="1" dirty="0" smtClean="0">
                <a:solidFill>
                  <a:srgbClr val="002060"/>
                </a:solidFill>
              </a:rPr>
              <a:t>والدعاة </a:t>
            </a:r>
            <a:r>
              <a:rPr lang="ar-EG" sz="2400" b="1" dirty="0">
                <a:solidFill>
                  <a:srgbClr val="002060"/>
                </a:solidFill>
              </a:rPr>
              <a:t>والواعظات </a:t>
            </a:r>
            <a:endParaRPr lang="ar-EG" sz="2400" b="1" dirty="0" smtClean="0">
              <a:solidFill>
                <a:srgbClr val="002060"/>
              </a:solidFill>
            </a:endParaRPr>
          </a:p>
          <a:p>
            <a:pPr algn="ctr" latinLnBrk="1"/>
            <a:r>
              <a:rPr lang="ar-EG" sz="2400" b="1" dirty="0" smtClean="0">
                <a:solidFill>
                  <a:srgbClr val="002060"/>
                </a:solidFill>
              </a:rPr>
              <a:t>التي </a:t>
            </a:r>
            <a:r>
              <a:rPr lang="ar-EG" sz="2400" b="1" dirty="0">
                <a:solidFill>
                  <a:srgbClr val="002060"/>
                </a:solidFill>
              </a:rPr>
              <a:t>نظمتها جامعة </a:t>
            </a:r>
            <a:endParaRPr lang="ar-EG" sz="2400" b="1" dirty="0" smtClean="0">
              <a:solidFill>
                <a:srgbClr val="002060"/>
              </a:solidFill>
            </a:endParaRPr>
          </a:p>
          <a:p>
            <a:pPr algn="ctr" latinLnBrk="1"/>
            <a:r>
              <a:rPr lang="ar-EG" sz="2400" b="1" dirty="0" smtClean="0">
                <a:solidFill>
                  <a:srgbClr val="002060"/>
                </a:solidFill>
              </a:rPr>
              <a:t>الفيوم </a:t>
            </a:r>
            <a:r>
              <a:rPr lang="ar-EG" sz="2400" b="1" dirty="0">
                <a:solidFill>
                  <a:srgbClr val="002060"/>
                </a:solidFill>
              </a:rPr>
              <a:t>بالتعاون مع </a:t>
            </a:r>
            <a:endParaRPr lang="ar-EG" sz="2400" b="1" dirty="0" smtClean="0">
              <a:solidFill>
                <a:srgbClr val="002060"/>
              </a:solidFill>
            </a:endParaRPr>
          </a:p>
          <a:p>
            <a:pPr algn="ctr" latinLnBrk="1"/>
            <a:r>
              <a:rPr lang="ar-EG" sz="2400" b="1" dirty="0" smtClean="0">
                <a:solidFill>
                  <a:srgbClr val="002060"/>
                </a:solidFill>
              </a:rPr>
              <a:t>وزارة </a:t>
            </a:r>
            <a:r>
              <a:rPr lang="ar-EG" sz="2400" b="1" dirty="0">
                <a:solidFill>
                  <a:srgbClr val="002060"/>
                </a:solidFill>
              </a:rPr>
              <a:t>الأوقاف. </a:t>
            </a:r>
            <a:endParaRPr lang="en-US" sz="2400" b="1" dirty="0">
              <a:solidFill>
                <a:srgbClr val="002060"/>
              </a:solidFill>
            </a:endParaRPr>
          </a:p>
        </p:txBody>
      </p:sp>
      <p:sp>
        <p:nvSpPr>
          <p:cNvPr id="13" name="Rectangle 12"/>
          <p:cNvSpPr/>
          <p:nvPr/>
        </p:nvSpPr>
        <p:spPr>
          <a:xfrm>
            <a:off x="3886200" y="1676400"/>
            <a:ext cx="987771" cy="461665"/>
          </a:xfrm>
          <a:prstGeom prst="rect">
            <a:avLst/>
          </a:prstGeom>
        </p:spPr>
        <p:txBody>
          <a:bodyPr wrap="none">
            <a:spAutoFit/>
          </a:bodyPr>
          <a:lstStyle/>
          <a:p>
            <a:r>
              <a:rPr lang="ar-EG" sz="2400" b="1" dirty="0" smtClean="0">
                <a:solidFill>
                  <a:srgbClr val="C00000"/>
                </a:solidFill>
              </a:rPr>
              <a:t>2021م</a:t>
            </a:r>
            <a:endParaRPr lang="ar-EG" sz="2400" b="1" dirty="0">
              <a:solidFill>
                <a:srgbClr val="C00000"/>
              </a:solidFill>
            </a:endParaRPr>
          </a:p>
        </p:txBody>
      </p:sp>
      <p:sp>
        <p:nvSpPr>
          <p:cNvPr id="14" name="Rectangle 13"/>
          <p:cNvSpPr/>
          <p:nvPr/>
        </p:nvSpPr>
        <p:spPr>
          <a:xfrm>
            <a:off x="377272" y="1512074"/>
            <a:ext cx="2001738" cy="1938992"/>
          </a:xfrm>
          <a:prstGeom prst="rect">
            <a:avLst/>
          </a:prstGeom>
        </p:spPr>
        <p:txBody>
          <a:bodyPr wrap="square">
            <a:spAutoFit/>
          </a:bodyPr>
          <a:lstStyle/>
          <a:p>
            <a:r>
              <a:rPr lang="ar-EG" sz="2000" b="1" dirty="0">
                <a:solidFill>
                  <a:srgbClr val="12623C"/>
                </a:solidFill>
              </a:rPr>
              <a:t>أ.د/ هناء </a:t>
            </a:r>
            <a:r>
              <a:rPr lang="ar-EG" sz="2000" b="1" dirty="0" smtClean="0">
                <a:solidFill>
                  <a:srgbClr val="12623C"/>
                </a:solidFill>
              </a:rPr>
              <a:t>شويخ</a:t>
            </a:r>
          </a:p>
          <a:p>
            <a:r>
              <a:rPr lang="ar-EG" sz="2000" b="1" dirty="0" smtClean="0">
                <a:solidFill>
                  <a:srgbClr val="12623C"/>
                </a:solidFill>
              </a:rPr>
              <a:t>أ</a:t>
            </a:r>
            <a:r>
              <a:rPr lang="ar-AE" sz="2000" b="1" dirty="0" smtClean="0">
                <a:solidFill>
                  <a:srgbClr val="12623C"/>
                </a:solidFill>
              </a:rPr>
              <a:t>.م</a:t>
            </a:r>
            <a:r>
              <a:rPr lang="ar-EG" sz="2000" b="1" dirty="0" smtClean="0">
                <a:solidFill>
                  <a:srgbClr val="12623C"/>
                </a:solidFill>
              </a:rPr>
              <a:t>.د</a:t>
            </a:r>
            <a:r>
              <a:rPr lang="ar-EG" sz="2000" b="1" dirty="0">
                <a:solidFill>
                  <a:srgbClr val="12623C"/>
                </a:solidFill>
              </a:rPr>
              <a:t>/ سيد الوكيل</a:t>
            </a:r>
            <a:endParaRPr lang="en-US" sz="2000" b="1" dirty="0">
              <a:solidFill>
                <a:srgbClr val="12623C"/>
              </a:solidFill>
            </a:endParaRPr>
          </a:p>
          <a:p>
            <a:r>
              <a:rPr lang="ar-EG" sz="2000" b="1" dirty="0" smtClean="0">
                <a:solidFill>
                  <a:srgbClr val="12623C"/>
                </a:solidFill>
              </a:rPr>
              <a:t>أ.م.د</a:t>
            </a:r>
            <a:r>
              <a:rPr lang="ar-EG" sz="2000" b="1" dirty="0">
                <a:solidFill>
                  <a:srgbClr val="12623C"/>
                </a:solidFill>
              </a:rPr>
              <a:t>/ إيمان </a:t>
            </a:r>
            <a:r>
              <a:rPr lang="ar-EG" sz="2000" b="1" dirty="0" smtClean="0">
                <a:solidFill>
                  <a:srgbClr val="12623C"/>
                </a:solidFill>
              </a:rPr>
              <a:t>عزت</a:t>
            </a:r>
          </a:p>
          <a:p>
            <a:r>
              <a:rPr lang="ar-EG" sz="2000" b="1" dirty="0" smtClean="0">
                <a:solidFill>
                  <a:srgbClr val="12623C"/>
                </a:solidFill>
              </a:rPr>
              <a:t>د</a:t>
            </a:r>
            <a:r>
              <a:rPr lang="ar-EG" sz="2000" b="1" dirty="0">
                <a:solidFill>
                  <a:srgbClr val="12623C"/>
                </a:solidFill>
              </a:rPr>
              <a:t>/ شيرين عبد </a:t>
            </a:r>
            <a:r>
              <a:rPr lang="ar-EG" sz="2000" b="1" dirty="0" smtClean="0">
                <a:solidFill>
                  <a:srgbClr val="12623C"/>
                </a:solidFill>
              </a:rPr>
              <a:t>الوهاب</a:t>
            </a:r>
            <a:endParaRPr lang="en-US" sz="2000" b="1" dirty="0" smtClean="0">
              <a:solidFill>
                <a:srgbClr val="12623C"/>
              </a:solidFill>
            </a:endParaRPr>
          </a:p>
          <a:p>
            <a:r>
              <a:rPr lang="ar-EG" sz="2000" b="1" dirty="0" smtClean="0">
                <a:solidFill>
                  <a:srgbClr val="12623C"/>
                </a:solidFill>
              </a:rPr>
              <a:t>د/نيفين نيروز</a:t>
            </a:r>
          </a:p>
          <a:p>
            <a:r>
              <a:rPr lang="ar-AE" sz="2000" b="1" dirty="0" smtClean="0">
                <a:solidFill>
                  <a:srgbClr val="12623C"/>
                </a:solidFill>
              </a:rPr>
              <a:t>د/ محمد فتحي</a:t>
            </a:r>
            <a:endParaRPr lang="en-US" sz="2000" b="1" dirty="0">
              <a:solidFill>
                <a:srgbClr val="12623C"/>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l="10952" r="10952"/>
          <a:stretch/>
        </p:blipFill>
        <p:spPr>
          <a:xfrm>
            <a:off x="444500" y="3886200"/>
            <a:ext cx="3795807" cy="2418906"/>
          </a:xfrm>
          <a:prstGeom prst="rect">
            <a:avLst/>
          </a:prstGeom>
          <a:ln w="762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16" name="Group 15"/>
          <p:cNvGrpSpPr/>
          <p:nvPr/>
        </p:nvGrpSpPr>
        <p:grpSpPr>
          <a:xfrm>
            <a:off x="1066800" y="917550"/>
            <a:ext cx="6665844" cy="2851615"/>
            <a:chOff x="1066800" y="917550"/>
            <a:chExt cx="6665844" cy="2851615"/>
          </a:xfrm>
        </p:grpSpPr>
        <p:grpSp>
          <p:nvGrpSpPr>
            <p:cNvPr id="17" name="Group 16"/>
            <p:cNvGrpSpPr/>
            <p:nvPr/>
          </p:nvGrpSpPr>
          <p:grpSpPr>
            <a:xfrm>
              <a:off x="6734224" y="981050"/>
              <a:ext cx="998420" cy="542950"/>
              <a:chOff x="4174233" y="137122"/>
              <a:chExt cx="745255" cy="745243"/>
            </a:xfrm>
          </p:grpSpPr>
          <p:sp>
            <p:nvSpPr>
              <p:cNvPr id="26" name="Oval 25"/>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7" name="Oval 4"/>
              <p:cNvSpPr/>
              <p:nvPr/>
            </p:nvSpPr>
            <p:spPr>
              <a:xfrm>
                <a:off x="4283373" y="246260"/>
                <a:ext cx="52697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العنوان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18" name="Group 17"/>
            <p:cNvGrpSpPr/>
            <p:nvPr/>
          </p:nvGrpSpPr>
          <p:grpSpPr>
            <a:xfrm>
              <a:off x="3761054" y="966299"/>
              <a:ext cx="998420" cy="542950"/>
              <a:chOff x="4174233" y="137122"/>
              <a:chExt cx="745255" cy="745243"/>
            </a:xfrm>
          </p:grpSpPr>
          <p:sp>
            <p:nvSpPr>
              <p:cNvPr id="24" name="Oval 23"/>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5" name="Oval 4"/>
              <p:cNvSpPr/>
              <p:nvPr/>
            </p:nvSpPr>
            <p:spPr>
              <a:xfrm>
                <a:off x="4283373" y="246260"/>
                <a:ext cx="52697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التاريخ</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19" name="Group 18"/>
            <p:cNvGrpSpPr/>
            <p:nvPr/>
          </p:nvGrpSpPr>
          <p:grpSpPr>
            <a:xfrm>
              <a:off x="1066800" y="917550"/>
              <a:ext cx="998420" cy="542950"/>
              <a:chOff x="4174233" y="137122"/>
              <a:chExt cx="745255" cy="745243"/>
            </a:xfrm>
          </p:grpSpPr>
          <p:sp>
            <p:nvSpPr>
              <p:cNvPr id="22" name="Oval 21"/>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3" name="Oval 4"/>
              <p:cNvSpPr/>
              <p:nvPr/>
            </p:nvSpPr>
            <p:spPr>
              <a:xfrm>
                <a:off x="4216307" y="257986"/>
                <a:ext cx="63611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المشاركين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cxnSp>
          <p:nvCxnSpPr>
            <p:cNvPr id="20" name="Straight Connector 19"/>
            <p:cNvCxnSpPr/>
            <p:nvPr/>
          </p:nvCxnSpPr>
          <p:spPr>
            <a:xfrm>
              <a:off x="5511800" y="1637388"/>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a:off x="2971800" y="1600199"/>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xmlns="" val="295071310"/>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34150">
              <a:schemeClr val="accent5">
                <a:lumMod val="60000"/>
                <a:lumOff val="40000"/>
              </a:schemeClr>
            </a:gs>
            <a:gs pos="0">
              <a:srgbClr val="72C4D4"/>
            </a:gs>
            <a:gs pos="50000">
              <a:schemeClr val="accent2">
                <a:lumMod val="20000"/>
                <a:lumOff val="8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5" name="Arc 14"/>
          <p:cNvSpPr/>
          <p:nvPr/>
        </p:nvSpPr>
        <p:spPr>
          <a:xfrm flipH="1" flipV="1">
            <a:off x="5417644" y="-910464"/>
            <a:ext cx="7452711" cy="1820928"/>
          </a:xfrm>
          <a:prstGeom prst="arc">
            <a:avLst>
              <a:gd name="adj1" fmla="val 16200000"/>
              <a:gd name="adj2" fmla="val 4156"/>
            </a:avLst>
          </a:prstGeom>
          <a:solidFill>
            <a:schemeClr val="accent5">
              <a:lumMod val="75000"/>
            </a:schemeClr>
          </a:solidFill>
          <a:ln>
            <a:no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10" name="Rectangle 9"/>
          <p:cNvSpPr/>
          <p:nvPr/>
        </p:nvSpPr>
        <p:spPr>
          <a:xfrm>
            <a:off x="6638464" y="169476"/>
            <a:ext cx="2182008" cy="523220"/>
          </a:xfrm>
          <a:prstGeom prst="rect">
            <a:avLst/>
          </a:prstGeom>
        </p:spPr>
        <p:txBody>
          <a:bodyPr wrap="none">
            <a:spAutoFit/>
          </a:bodyPr>
          <a:lstStyle/>
          <a:p>
            <a:r>
              <a:rPr lang="ar-EG" sz="2800" dirty="0">
                <a:ln w="18415" cmpd="sng">
                  <a:solidFill>
                    <a:srgbClr val="FFFFFF"/>
                  </a:solidFill>
                  <a:prstDash val="solid"/>
                </a:ln>
                <a:solidFill>
                  <a:srgbClr val="FFFFFF"/>
                </a:solidFill>
                <a:effectLst>
                  <a:outerShdw blurRad="63500" dir="3600000" algn="tl" rotWithShape="0">
                    <a:srgbClr val="000000">
                      <a:alpha val="70000"/>
                    </a:srgbClr>
                  </a:outerShdw>
                </a:effectLst>
              </a:rPr>
              <a:t>الدورات التدريبية</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5949944" y="1627310"/>
            <a:ext cx="2566979" cy="1631216"/>
          </a:xfrm>
          <a:prstGeom prst="rect">
            <a:avLst/>
          </a:prstGeom>
        </p:spPr>
        <p:txBody>
          <a:bodyPr wrap="square">
            <a:spAutoFit/>
          </a:bodyPr>
          <a:lstStyle/>
          <a:p>
            <a:pPr algn="ctr" rtl="0"/>
            <a:r>
              <a:rPr lang="ar-EG" sz="2000" b="1" dirty="0">
                <a:solidFill>
                  <a:srgbClr val="002060"/>
                </a:solidFill>
              </a:rPr>
              <a:t>الحصول على دورة تدريبية بعنوان "أساليب التقويم وإعداد المفردة الاختبارية" مركز القياس والتقويم  وزارة التعليم العالي </a:t>
            </a:r>
            <a:r>
              <a:rPr lang="ar-EG" sz="2000" b="1" dirty="0" smtClean="0">
                <a:solidFill>
                  <a:srgbClr val="002060"/>
                </a:solidFill>
              </a:rPr>
              <a:t>المصرية</a:t>
            </a:r>
            <a:endParaRPr lang="en-US" sz="2000" b="1" dirty="0">
              <a:solidFill>
                <a:srgbClr val="002060"/>
              </a:solidFill>
            </a:endParaRPr>
          </a:p>
        </p:txBody>
      </p:sp>
      <p:sp>
        <p:nvSpPr>
          <p:cNvPr id="13" name="Rectangle 12"/>
          <p:cNvSpPr/>
          <p:nvPr/>
        </p:nvSpPr>
        <p:spPr>
          <a:xfrm>
            <a:off x="3832903" y="1557010"/>
            <a:ext cx="854722" cy="400110"/>
          </a:xfrm>
          <a:prstGeom prst="rect">
            <a:avLst/>
          </a:prstGeom>
        </p:spPr>
        <p:txBody>
          <a:bodyPr wrap="none">
            <a:spAutoFit/>
          </a:bodyPr>
          <a:lstStyle/>
          <a:p>
            <a:pPr algn="ctr"/>
            <a:r>
              <a:rPr lang="ar-EG" sz="2000" b="1" dirty="0" smtClean="0">
                <a:solidFill>
                  <a:srgbClr val="002060"/>
                </a:solidFill>
              </a:rPr>
              <a:t>2020م</a:t>
            </a:r>
            <a:endParaRPr lang="ar-EG" sz="2000" b="1" dirty="0">
              <a:solidFill>
                <a:srgbClr val="002060"/>
              </a:solidFill>
            </a:endParaRPr>
          </a:p>
        </p:txBody>
      </p:sp>
      <p:sp>
        <p:nvSpPr>
          <p:cNvPr id="14" name="Rectangle 13"/>
          <p:cNvSpPr/>
          <p:nvPr/>
        </p:nvSpPr>
        <p:spPr>
          <a:xfrm>
            <a:off x="304800" y="1557010"/>
            <a:ext cx="2267272" cy="1015663"/>
          </a:xfrm>
          <a:prstGeom prst="rect">
            <a:avLst/>
          </a:prstGeom>
        </p:spPr>
        <p:txBody>
          <a:bodyPr wrap="square">
            <a:spAutoFit/>
          </a:bodyPr>
          <a:lstStyle/>
          <a:p>
            <a:pPr algn="ctr"/>
            <a:r>
              <a:rPr lang="ar-EG" sz="2000" b="1" dirty="0" err="1" smtClean="0">
                <a:solidFill>
                  <a:srgbClr val="002060"/>
                </a:solidFill>
              </a:rPr>
              <a:t>أ.د</a:t>
            </a:r>
            <a:r>
              <a:rPr lang="ar-EG" sz="2000" b="1" dirty="0" smtClean="0">
                <a:solidFill>
                  <a:srgbClr val="002060"/>
                </a:solidFill>
              </a:rPr>
              <a:t>/ هناء شويخ</a:t>
            </a:r>
          </a:p>
          <a:p>
            <a:pPr algn="ctr"/>
            <a:r>
              <a:rPr lang="ar-EG" sz="2000" b="1" dirty="0" err="1" smtClean="0">
                <a:solidFill>
                  <a:srgbClr val="002060"/>
                </a:solidFill>
              </a:rPr>
              <a:t>أ.د</a:t>
            </a:r>
            <a:r>
              <a:rPr lang="ar-EG" sz="2000" b="1" dirty="0">
                <a:solidFill>
                  <a:srgbClr val="002060"/>
                </a:solidFill>
              </a:rPr>
              <a:t>/ طارق عبد </a:t>
            </a:r>
            <a:r>
              <a:rPr lang="ar-EG" sz="2000" b="1" dirty="0" smtClean="0">
                <a:solidFill>
                  <a:srgbClr val="002060"/>
                </a:solidFill>
              </a:rPr>
              <a:t>الوهاب	     </a:t>
            </a:r>
          </a:p>
          <a:p>
            <a:pPr algn="ctr"/>
            <a:r>
              <a:rPr lang="ar-EG" sz="2000" b="1" dirty="0" err="1" smtClean="0">
                <a:solidFill>
                  <a:srgbClr val="002060"/>
                </a:solidFill>
              </a:rPr>
              <a:t>أ.م.د</a:t>
            </a:r>
            <a:r>
              <a:rPr lang="ar-EG" sz="2000" b="1" dirty="0">
                <a:solidFill>
                  <a:srgbClr val="002060"/>
                </a:solidFill>
              </a:rPr>
              <a:t>/ سيد الوكيل</a:t>
            </a:r>
            <a:endParaRPr lang="en-US" sz="2000" b="1" dirty="0">
              <a:solidFill>
                <a:srgbClr val="002060"/>
              </a:solidFill>
            </a:endParaRPr>
          </a:p>
        </p:txBody>
      </p:sp>
      <p:sp>
        <p:nvSpPr>
          <p:cNvPr id="11" name="Rectangle 10"/>
          <p:cNvSpPr/>
          <p:nvPr/>
        </p:nvSpPr>
        <p:spPr>
          <a:xfrm>
            <a:off x="6004041" y="3312650"/>
            <a:ext cx="2458786" cy="1323439"/>
          </a:xfrm>
          <a:prstGeom prst="rect">
            <a:avLst/>
          </a:prstGeom>
        </p:spPr>
        <p:txBody>
          <a:bodyPr wrap="square">
            <a:spAutoFit/>
          </a:bodyPr>
          <a:lstStyle/>
          <a:p>
            <a:pPr algn="ctr"/>
            <a:r>
              <a:rPr lang="ar-EG" sz="2000" b="1" dirty="0">
                <a:solidFill>
                  <a:srgbClr val="C00000"/>
                </a:solidFill>
              </a:rPr>
              <a:t>-ورشة عمل عن الدعم الفني للسادة أعضاء برنامج علم النفس </a:t>
            </a:r>
            <a:r>
              <a:rPr lang="ar-EG" sz="2000" b="1" dirty="0" smtClean="0">
                <a:solidFill>
                  <a:srgbClr val="C00000"/>
                </a:solidFill>
              </a:rPr>
              <a:t>يحاضرها</a:t>
            </a:r>
          </a:p>
          <a:p>
            <a:pPr algn="ctr"/>
            <a:r>
              <a:rPr lang="ar-EG" sz="2000" b="1" dirty="0" smtClean="0">
                <a:solidFill>
                  <a:srgbClr val="C00000"/>
                </a:solidFill>
              </a:rPr>
              <a:t> </a:t>
            </a:r>
            <a:r>
              <a:rPr lang="ar-EG" sz="2000" b="1" dirty="0">
                <a:solidFill>
                  <a:srgbClr val="C00000"/>
                </a:solidFill>
              </a:rPr>
              <a:t>أ. د / جمال فرج</a:t>
            </a:r>
            <a:endParaRPr lang="en-US" sz="2000" b="1" dirty="0">
              <a:solidFill>
                <a:srgbClr val="C00000"/>
              </a:solidFill>
            </a:endParaRPr>
          </a:p>
        </p:txBody>
      </p:sp>
      <p:sp>
        <p:nvSpPr>
          <p:cNvPr id="16" name="Rectangle 15"/>
          <p:cNvSpPr/>
          <p:nvPr/>
        </p:nvSpPr>
        <p:spPr>
          <a:xfrm>
            <a:off x="3473830" y="3288972"/>
            <a:ext cx="1572867" cy="400110"/>
          </a:xfrm>
          <a:prstGeom prst="rect">
            <a:avLst/>
          </a:prstGeom>
        </p:spPr>
        <p:txBody>
          <a:bodyPr wrap="none">
            <a:spAutoFit/>
          </a:bodyPr>
          <a:lstStyle/>
          <a:p>
            <a:pPr algn="ctr"/>
            <a:r>
              <a:rPr lang="ar-EG" sz="2000" b="1" dirty="0" smtClean="0">
                <a:solidFill>
                  <a:srgbClr val="C00000"/>
                </a:solidFill>
              </a:rPr>
              <a:t>2020/10/26م</a:t>
            </a:r>
            <a:endParaRPr lang="ar-EG" sz="2000" b="1" dirty="0">
              <a:solidFill>
                <a:srgbClr val="C00000"/>
              </a:solidFill>
            </a:endParaRPr>
          </a:p>
        </p:txBody>
      </p:sp>
      <p:sp>
        <p:nvSpPr>
          <p:cNvPr id="17" name="Rectangle 16"/>
          <p:cNvSpPr/>
          <p:nvPr/>
        </p:nvSpPr>
        <p:spPr>
          <a:xfrm>
            <a:off x="152400" y="3258526"/>
            <a:ext cx="2572072" cy="1015663"/>
          </a:xfrm>
          <a:prstGeom prst="rect">
            <a:avLst/>
          </a:prstGeom>
        </p:spPr>
        <p:txBody>
          <a:bodyPr wrap="square">
            <a:spAutoFit/>
          </a:bodyPr>
          <a:lstStyle/>
          <a:p>
            <a:pPr algn="ctr"/>
            <a:r>
              <a:rPr lang="ar-EG" sz="2000" b="1" dirty="0">
                <a:solidFill>
                  <a:srgbClr val="C00000"/>
                </a:solidFill>
              </a:rPr>
              <a:t>أعضاء هيئة التدريس </a:t>
            </a:r>
            <a:endParaRPr lang="ar-EG" sz="2000" b="1" dirty="0" smtClean="0">
              <a:solidFill>
                <a:srgbClr val="C00000"/>
              </a:solidFill>
            </a:endParaRPr>
          </a:p>
          <a:p>
            <a:pPr algn="ctr"/>
            <a:r>
              <a:rPr lang="ar-EG" sz="2000" b="1" dirty="0" smtClean="0">
                <a:solidFill>
                  <a:srgbClr val="C00000"/>
                </a:solidFill>
              </a:rPr>
              <a:t>والهيئة المعاونة</a:t>
            </a:r>
          </a:p>
          <a:p>
            <a:pPr algn="ctr"/>
            <a:r>
              <a:rPr lang="ar-EG" sz="2000" b="1" dirty="0" smtClean="0">
                <a:solidFill>
                  <a:srgbClr val="C00000"/>
                </a:solidFill>
              </a:rPr>
              <a:t>بقسم </a:t>
            </a:r>
            <a:r>
              <a:rPr lang="ar-EG" sz="2000" b="1" dirty="0">
                <a:solidFill>
                  <a:srgbClr val="C00000"/>
                </a:solidFill>
              </a:rPr>
              <a:t>علم النفس</a:t>
            </a:r>
            <a:endParaRPr lang="en-US" sz="2000" b="1" dirty="0">
              <a:solidFill>
                <a:srgbClr val="C00000"/>
              </a:solidFill>
            </a:endParaRPr>
          </a:p>
        </p:txBody>
      </p:sp>
      <p:pic>
        <p:nvPicPr>
          <p:cNvPr id="7170" name="Picture 2" descr="C:\Users\dahb\Downloads\WhatsApp Image 2021-09-10 at 7.55.22 PM.jpe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6881" t="29371" r="31765" b="46033"/>
          <a:stretch/>
        </p:blipFill>
        <p:spPr bwMode="auto">
          <a:xfrm>
            <a:off x="2971801" y="3769165"/>
            <a:ext cx="2665185" cy="2787694"/>
          </a:xfrm>
          <a:prstGeom prst="ellipse">
            <a:avLst/>
          </a:prstGeom>
          <a:ln w="28575"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xmlns="">
                <a:solidFill>
                  <a:srgbClr val="FFFFFF"/>
                </a:solidFill>
              </a14:hiddenFill>
            </a:ext>
          </a:extLst>
        </p:spPr>
      </p:pic>
      <p:grpSp>
        <p:nvGrpSpPr>
          <p:cNvPr id="18" name="Group 17"/>
          <p:cNvGrpSpPr/>
          <p:nvPr/>
        </p:nvGrpSpPr>
        <p:grpSpPr>
          <a:xfrm>
            <a:off x="1066800" y="917550"/>
            <a:ext cx="6665844" cy="2851615"/>
            <a:chOff x="1066800" y="917550"/>
            <a:chExt cx="6665844" cy="2851615"/>
          </a:xfrm>
        </p:grpSpPr>
        <p:grpSp>
          <p:nvGrpSpPr>
            <p:cNvPr id="19" name="Group 18"/>
            <p:cNvGrpSpPr/>
            <p:nvPr/>
          </p:nvGrpSpPr>
          <p:grpSpPr>
            <a:xfrm>
              <a:off x="6734224" y="981050"/>
              <a:ext cx="998420" cy="542950"/>
              <a:chOff x="4174233" y="137122"/>
              <a:chExt cx="745255" cy="745243"/>
            </a:xfrm>
          </p:grpSpPr>
          <p:sp>
            <p:nvSpPr>
              <p:cNvPr id="28" name="Oval 27"/>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9" name="Oval 4"/>
              <p:cNvSpPr/>
              <p:nvPr/>
            </p:nvSpPr>
            <p:spPr>
              <a:xfrm>
                <a:off x="4283373" y="246260"/>
                <a:ext cx="52697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العنوان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0" name="Group 19"/>
            <p:cNvGrpSpPr/>
            <p:nvPr/>
          </p:nvGrpSpPr>
          <p:grpSpPr>
            <a:xfrm>
              <a:off x="3761054" y="966299"/>
              <a:ext cx="998420" cy="542950"/>
              <a:chOff x="4174233" y="137122"/>
              <a:chExt cx="745255" cy="745243"/>
            </a:xfrm>
          </p:grpSpPr>
          <p:sp>
            <p:nvSpPr>
              <p:cNvPr id="26" name="Oval 25"/>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7" name="Oval 4"/>
              <p:cNvSpPr/>
              <p:nvPr/>
            </p:nvSpPr>
            <p:spPr>
              <a:xfrm>
                <a:off x="4283373" y="246260"/>
                <a:ext cx="52697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التاريخ</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1" name="Group 20"/>
            <p:cNvGrpSpPr/>
            <p:nvPr/>
          </p:nvGrpSpPr>
          <p:grpSpPr>
            <a:xfrm>
              <a:off x="1066800" y="917550"/>
              <a:ext cx="998420" cy="542950"/>
              <a:chOff x="4174233" y="137122"/>
              <a:chExt cx="745255" cy="745243"/>
            </a:xfrm>
          </p:grpSpPr>
          <p:sp>
            <p:nvSpPr>
              <p:cNvPr id="24" name="Oval 23"/>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5" name="Oval 4"/>
              <p:cNvSpPr/>
              <p:nvPr/>
            </p:nvSpPr>
            <p:spPr>
              <a:xfrm>
                <a:off x="4216307" y="257986"/>
                <a:ext cx="63611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المشاركين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cxnSp>
          <p:nvCxnSpPr>
            <p:cNvPr id="22" name="Straight Connector 21"/>
            <p:cNvCxnSpPr/>
            <p:nvPr/>
          </p:nvCxnSpPr>
          <p:spPr>
            <a:xfrm>
              <a:off x="5511800" y="1637388"/>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a:off x="2971800" y="1600199"/>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xmlns="" val="409146545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34150">
              <a:schemeClr val="accent5">
                <a:lumMod val="60000"/>
                <a:lumOff val="40000"/>
              </a:schemeClr>
            </a:gs>
            <a:gs pos="0">
              <a:srgbClr val="72C4D4"/>
            </a:gs>
            <a:gs pos="50000">
              <a:schemeClr val="accent2">
                <a:lumMod val="20000"/>
                <a:lumOff val="8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5" name="Arc 14"/>
          <p:cNvSpPr/>
          <p:nvPr/>
        </p:nvSpPr>
        <p:spPr>
          <a:xfrm flipH="1" flipV="1">
            <a:off x="5417644" y="-910464"/>
            <a:ext cx="7452711" cy="1820928"/>
          </a:xfrm>
          <a:prstGeom prst="arc">
            <a:avLst>
              <a:gd name="adj1" fmla="val 16200000"/>
              <a:gd name="adj2" fmla="val 4156"/>
            </a:avLst>
          </a:prstGeom>
          <a:solidFill>
            <a:schemeClr val="accent5">
              <a:lumMod val="75000"/>
            </a:schemeClr>
          </a:solidFill>
          <a:ln>
            <a:no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10" name="Rectangle 9"/>
          <p:cNvSpPr/>
          <p:nvPr/>
        </p:nvSpPr>
        <p:spPr>
          <a:xfrm>
            <a:off x="6638464" y="169476"/>
            <a:ext cx="2182008" cy="523220"/>
          </a:xfrm>
          <a:prstGeom prst="rect">
            <a:avLst/>
          </a:prstGeom>
        </p:spPr>
        <p:txBody>
          <a:bodyPr wrap="none">
            <a:spAutoFit/>
          </a:bodyPr>
          <a:lstStyle/>
          <a:p>
            <a:r>
              <a:rPr lang="ar-EG" sz="2800" dirty="0">
                <a:ln w="18415" cmpd="sng">
                  <a:solidFill>
                    <a:srgbClr val="FFFFFF"/>
                  </a:solidFill>
                  <a:prstDash val="solid"/>
                </a:ln>
                <a:solidFill>
                  <a:srgbClr val="FFFFFF"/>
                </a:solidFill>
                <a:effectLst>
                  <a:outerShdw blurRad="63500" dir="3600000" algn="tl" rotWithShape="0">
                    <a:srgbClr val="000000">
                      <a:alpha val="70000"/>
                    </a:srgbClr>
                  </a:outerShdw>
                </a:effectLst>
              </a:rPr>
              <a:t>الدورات التدريبية</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6480393" y="1588521"/>
            <a:ext cx="2458786" cy="1323439"/>
          </a:xfrm>
          <a:prstGeom prst="rect">
            <a:avLst/>
          </a:prstGeom>
        </p:spPr>
        <p:txBody>
          <a:bodyPr wrap="square">
            <a:spAutoFit/>
          </a:bodyPr>
          <a:lstStyle/>
          <a:p>
            <a:pPr algn="ctr"/>
            <a:r>
              <a:rPr lang="ar-EG" sz="2000" b="1" dirty="0">
                <a:solidFill>
                  <a:srgbClr val="002060"/>
                </a:solidFill>
              </a:rPr>
              <a:t>-عقد دورة للتدريب على مقياس "</a:t>
            </a:r>
            <a:r>
              <a:rPr lang="ar-EG" sz="2000" b="1" dirty="0" err="1">
                <a:solidFill>
                  <a:srgbClr val="002060"/>
                </a:solidFill>
              </a:rPr>
              <a:t>وكسلر</a:t>
            </a:r>
            <a:r>
              <a:rPr lang="ar-EG" sz="2000" b="1" dirty="0">
                <a:solidFill>
                  <a:srgbClr val="002060"/>
                </a:solidFill>
              </a:rPr>
              <a:t>" الصورة الرابعة بجامعة الفيوم يحاضرها د/ محمد علي</a:t>
            </a:r>
            <a:endParaRPr lang="en-US" sz="2000" b="1" dirty="0">
              <a:solidFill>
                <a:srgbClr val="002060"/>
              </a:solidFill>
            </a:endParaRPr>
          </a:p>
        </p:txBody>
      </p:sp>
      <p:sp>
        <p:nvSpPr>
          <p:cNvPr id="13" name="Rectangle 12"/>
          <p:cNvSpPr/>
          <p:nvPr/>
        </p:nvSpPr>
        <p:spPr>
          <a:xfrm>
            <a:off x="3610496" y="1589339"/>
            <a:ext cx="1572866" cy="400110"/>
          </a:xfrm>
          <a:prstGeom prst="rect">
            <a:avLst/>
          </a:prstGeom>
        </p:spPr>
        <p:txBody>
          <a:bodyPr wrap="none">
            <a:spAutoFit/>
          </a:bodyPr>
          <a:lstStyle/>
          <a:p>
            <a:pPr algn="ctr"/>
            <a:r>
              <a:rPr lang="ar-EG" sz="2000" b="1" dirty="0">
                <a:solidFill>
                  <a:srgbClr val="002060"/>
                </a:solidFill>
              </a:rPr>
              <a:t>2021/10/27م</a:t>
            </a:r>
          </a:p>
        </p:txBody>
      </p:sp>
      <p:sp>
        <p:nvSpPr>
          <p:cNvPr id="14" name="Rectangle 13"/>
          <p:cNvSpPr/>
          <p:nvPr/>
        </p:nvSpPr>
        <p:spPr>
          <a:xfrm>
            <a:off x="550358" y="1544949"/>
            <a:ext cx="2302622" cy="707886"/>
          </a:xfrm>
          <a:prstGeom prst="rect">
            <a:avLst/>
          </a:prstGeom>
        </p:spPr>
        <p:txBody>
          <a:bodyPr wrap="square">
            <a:spAutoFit/>
          </a:bodyPr>
          <a:lstStyle/>
          <a:p>
            <a:pPr algn="ctr"/>
            <a:r>
              <a:rPr lang="ar-EG" sz="2000" b="1" dirty="0">
                <a:solidFill>
                  <a:srgbClr val="002060"/>
                </a:solidFill>
              </a:rPr>
              <a:t>الهيئة </a:t>
            </a:r>
            <a:r>
              <a:rPr lang="ar-EG" sz="2000" b="1" dirty="0" smtClean="0">
                <a:solidFill>
                  <a:srgbClr val="002060"/>
                </a:solidFill>
              </a:rPr>
              <a:t>المعاونة</a:t>
            </a:r>
          </a:p>
          <a:p>
            <a:pPr algn="ctr"/>
            <a:r>
              <a:rPr lang="ar-EG" sz="2000" b="1" dirty="0" smtClean="0">
                <a:solidFill>
                  <a:srgbClr val="002060"/>
                </a:solidFill>
              </a:rPr>
              <a:t>بقسم </a:t>
            </a:r>
            <a:r>
              <a:rPr lang="ar-EG" sz="2000" b="1" dirty="0">
                <a:solidFill>
                  <a:srgbClr val="002060"/>
                </a:solidFill>
              </a:rPr>
              <a:t>علم </a:t>
            </a:r>
            <a:r>
              <a:rPr lang="ar-EG" sz="2000" b="1" dirty="0" smtClean="0">
                <a:solidFill>
                  <a:srgbClr val="002060"/>
                </a:solidFill>
              </a:rPr>
              <a:t>النفس</a:t>
            </a:r>
            <a:endParaRPr lang="en-US" sz="2000" b="1" dirty="0">
              <a:solidFill>
                <a:srgbClr val="002060"/>
              </a:solidFill>
            </a:endParaRPr>
          </a:p>
        </p:txBody>
      </p:sp>
      <p:sp>
        <p:nvSpPr>
          <p:cNvPr id="11" name="Rectangle 10"/>
          <p:cNvSpPr/>
          <p:nvPr/>
        </p:nvSpPr>
        <p:spPr>
          <a:xfrm>
            <a:off x="6505702" y="2943761"/>
            <a:ext cx="2458786" cy="1323439"/>
          </a:xfrm>
          <a:prstGeom prst="rect">
            <a:avLst/>
          </a:prstGeom>
        </p:spPr>
        <p:txBody>
          <a:bodyPr wrap="square">
            <a:spAutoFit/>
          </a:bodyPr>
          <a:lstStyle/>
          <a:p>
            <a:pPr algn="ctr"/>
            <a:r>
              <a:rPr lang="ar-EG" sz="2000" b="1" dirty="0">
                <a:solidFill>
                  <a:srgbClr val="C00000"/>
                </a:solidFill>
              </a:rPr>
              <a:t>ورشة عمل عن معيار المعايير الأكاديمية والبرامج التعليمية  </a:t>
            </a:r>
            <a:r>
              <a:rPr lang="ar-EG" sz="2000" b="1" dirty="0" err="1">
                <a:solidFill>
                  <a:srgbClr val="C00000"/>
                </a:solidFill>
              </a:rPr>
              <a:t>أ.د</a:t>
            </a:r>
            <a:r>
              <a:rPr lang="ar-EG" sz="2000" b="1" dirty="0">
                <a:solidFill>
                  <a:srgbClr val="C00000"/>
                </a:solidFill>
              </a:rPr>
              <a:t> / جيهان محمد أنور</a:t>
            </a:r>
            <a:endParaRPr lang="en-US" sz="2000" b="1" dirty="0">
              <a:solidFill>
                <a:srgbClr val="C00000"/>
              </a:solidFill>
            </a:endParaRPr>
          </a:p>
        </p:txBody>
      </p:sp>
      <p:sp>
        <p:nvSpPr>
          <p:cNvPr id="16" name="Rectangle 15"/>
          <p:cNvSpPr/>
          <p:nvPr/>
        </p:nvSpPr>
        <p:spPr>
          <a:xfrm>
            <a:off x="3610498" y="2966317"/>
            <a:ext cx="1572866" cy="400110"/>
          </a:xfrm>
          <a:prstGeom prst="rect">
            <a:avLst/>
          </a:prstGeom>
        </p:spPr>
        <p:txBody>
          <a:bodyPr wrap="none">
            <a:spAutoFit/>
          </a:bodyPr>
          <a:lstStyle/>
          <a:p>
            <a:pPr algn="ctr"/>
            <a:r>
              <a:rPr lang="ar-EG" sz="2000" b="1" dirty="0" smtClean="0">
                <a:solidFill>
                  <a:srgbClr val="C00000"/>
                </a:solidFill>
              </a:rPr>
              <a:t>2020/11/18م</a:t>
            </a:r>
            <a:endParaRPr lang="ar-EG" sz="2000" b="1" dirty="0">
              <a:solidFill>
                <a:srgbClr val="C00000"/>
              </a:solidFill>
            </a:endParaRPr>
          </a:p>
        </p:txBody>
      </p:sp>
      <p:sp>
        <p:nvSpPr>
          <p:cNvPr id="17" name="Rectangle 16"/>
          <p:cNvSpPr/>
          <p:nvPr/>
        </p:nvSpPr>
        <p:spPr>
          <a:xfrm>
            <a:off x="699224" y="2955073"/>
            <a:ext cx="2038372" cy="1015663"/>
          </a:xfrm>
          <a:prstGeom prst="rect">
            <a:avLst/>
          </a:prstGeom>
        </p:spPr>
        <p:txBody>
          <a:bodyPr wrap="square">
            <a:spAutoFit/>
          </a:bodyPr>
          <a:lstStyle/>
          <a:p>
            <a:pPr algn="ctr"/>
            <a:r>
              <a:rPr lang="ar-EG" sz="2000" b="1" dirty="0">
                <a:solidFill>
                  <a:srgbClr val="C00000"/>
                </a:solidFill>
              </a:rPr>
              <a:t>أعضاء هيئة التدريس </a:t>
            </a:r>
            <a:endParaRPr lang="ar-EG" sz="2000" b="1" dirty="0" smtClean="0">
              <a:solidFill>
                <a:srgbClr val="C00000"/>
              </a:solidFill>
            </a:endParaRPr>
          </a:p>
          <a:p>
            <a:pPr algn="ctr"/>
            <a:r>
              <a:rPr lang="ar-EG" sz="2000" b="1" dirty="0" smtClean="0">
                <a:solidFill>
                  <a:srgbClr val="C00000"/>
                </a:solidFill>
              </a:rPr>
              <a:t>والهيئة </a:t>
            </a:r>
            <a:r>
              <a:rPr lang="ar-EG" sz="2000" b="1" dirty="0">
                <a:solidFill>
                  <a:srgbClr val="C00000"/>
                </a:solidFill>
              </a:rPr>
              <a:t>المعاونة </a:t>
            </a:r>
            <a:endParaRPr lang="ar-EG" sz="2000" b="1" dirty="0" smtClean="0">
              <a:solidFill>
                <a:srgbClr val="C00000"/>
              </a:solidFill>
            </a:endParaRPr>
          </a:p>
          <a:p>
            <a:pPr algn="ctr"/>
            <a:r>
              <a:rPr lang="ar-EG" sz="2000" b="1" dirty="0" smtClean="0">
                <a:solidFill>
                  <a:srgbClr val="C00000"/>
                </a:solidFill>
              </a:rPr>
              <a:t>بقسم </a:t>
            </a:r>
            <a:r>
              <a:rPr lang="ar-EG" sz="2000" b="1" dirty="0">
                <a:solidFill>
                  <a:srgbClr val="C00000"/>
                </a:solidFill>
              </a:rPr>
              <a:t>علم النفس</a:t>
            </a:r>
            <a:endParaRPr lang="en-US" sz="2000" b="1" dirty="0">
              <a:solidFill>
                <a:srgbClr val="C00000"/>
              </a:solidFill>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75652" y="3615114"/>
            <a:ext cx="3848948" cy="2997476"/>
          </a:xfrm>
          <a:prstGeom prst="ellipse">
            <a:avLst/>
          </a:prstGeom>
          <a:ln w="19050" cap="rnd">
            <a:solidFill>
              <a:schemeClr val="bg1"/>
            </a:solidFill>
            <a:prstDash val="solid"/>
          </a:ln>
          <a:effectLst>
            <a:outerShdw blurRad="127000" algn="bl" rotWithShape="0">
              <a:srgbClr val="000000"/>
            </a:outerShdw>
          </a:effectLst>
        </p:spPr>
      </p:pic>
      <p:grpSp>
        <p:nvGrpSpPr>
          <p:cNvPr id="19" name="Group 18"/>
          <p:cNvGrpSpPr/>
          <p:nvPr/>
        </p:nvGrpSpPr>
        <p:grpSpPr>
          <a:xfrm>
            <a:off x="1219200" y="917550"/>
            <a:ext cx="6665844" cy="2851615"/>
            <a:chOff x="1066800" y="917550"/>
            <a:chExt cx="6665844" cy="2851615"/>
          </a:xfrm>
        </p:grpSpPr>
        <p:grpSp>
          <p:nvGrpSpPr>
            <p:cNvPr id="20" name="Group 19"/>
            <p:cNvGrpSpPr/>
            <p:nvPr/>
          </p:nvGrpSpPr>
          <p:grpSpPr>
            <a:xfrm>
              <a:off x="6734224" y="981050"/>
              <a:ext cx="998420" cy="542950"/>
              <a:chOff x="4174233" y="137122"/>
              <a:chExt cx="745255" cy="745243"/>
            </a:xfrm>
          </p:grpSpPr>
          <p:sp>
            <p:nvSpPr>
              <p:cNvPr id="29" name="Oval 28"/>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30" name="Oval 4"/>
              <p:cNvSpPr/>
              <p:nvPr/>
            </p:nvSpPr>
            <p:spPr>
              <a:xfrm>
                <a:off x="4283373" y="246260"/>
                <a:ext cx="52697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العنوان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1" name="Group 20"/>
            <p:cNvGrpSpPr/>
            <p:nvPr/>
          </p:nvGrpSpPr>
          <p:grpSpPr>
            <a:xfrm>
              <a:off x="3761054" y="966299"/>
              <a:ext cx="998420" cy="542950"/>
              <a:chOff x="4174233" y="137122"/>
              <a:chExt cx="745255" cy="745243"/>
            </a:xfrm>
          </p:grpSpPr>
          <p:sp>
            <p:nvSpPr>
              <p:cNvPr id="27" name="Oval 26"/>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8" name="Oval 4"/>
              <p:cNvSpPr/>
              <p:nvPr/>
            </p:nvSpPr>
            <p:spPr>
              <a:xfrm>
                <a:off x="4283373" y="246260"/>
                <a:ext cx="52697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التاريخ</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2" name="Group 21"/>
            <p:cNvGrpSpPr/>
            <p:nvPr/>
          </p:nvGrpSpPr>
          <p:grpSpPr>
            <a:xfrm>
              <a:off x="1066800" y="917550"/>
              <a:ext cx="998420" cy="542950"/>
              <a:chOff x="4174233" y="137122"/>
              <a:chExt cx="745255" cy="745243"/>
            </a:xfrm>
          </p:grpSpPr>
          <p:sp>
            <p:nvSpPr>
              <p:cNvPr id="25" name="Oval 24"/>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6" name="Oval 4"/>
              <p:cNvSpPr/>
              <p:nvPr/>
            </p:nvSpPr>
            <p:spPr>
              <a:xfrm>
                <a:off x="4216307" y="257986"/>
                <a:ext cx="63611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المشاركين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cxnSp>
          <p:nvCxnSpPr>
            <p:cNvPr id="23" name="Straight Connector 22"/>
            <p:cNvCxnSpPr/>
            <p:nvPr/>
          </p:nvCxnSpPr>
          <p:spPr>
            <a:xfrm>
              <a:off x="5511800" y="1637388"/>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a:xfrm>
              <a:off x="2971800" y="1600199"/>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xmlns="" val="198052479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375527" y="2717800"/>
            <a:ext cx="1193736" cy="1073101"/>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endParaRPr lang="ar-EG" sz="1400" b="1" dirty="0" smtClean="0">
              <a:solidFill>
                <a:srgbClr val="240CB4"/>
              </a:solidFill>
            </a:endParaRPr>
          </a:p>
          <a:p>
            <a:r>
              <a:rPr lang="ar-EG" sz="1400" b="1" dirty="0" smtClean="0">
                <a:solidFill>
                  <a:srgbClr val="240CB4"/>
                </a:solidFill>
              </a:rPr>
              <a:t>مدرس</a:t>
            </a:r>
          </a:p>
          <a:p>
            <a:r>
              <a:rPr lang="ar-EG" sz="1400" b="1" dirty="0" smtClean="0">
                <a:solidFill>
                  <a:srgbClr val="240CB4"/>
                </a:solidFill>
              </a:rPr>
              <a:t>علم </a:t>
            </a:r>
            <a:r>
              <a:rPr lang="ar-EG" sz="1400" b="1" dirty="0">
                <a:solidFill>
                  <a:srgbClr val="240CB4"/>
                </a:solidFill>
              </a:rPr>
              <a:t>النفس </a:t>
            </a:r>
          </a:p>
          <a:p>
            <a:r>
              <a:rPr lang="ar-EG" sz="1400" b="1" dirty="0">
                <a:solidFill>
                  <a:srgbClr val="240CB4"/>
                </a:solidFill>
              </a:rPr>
              <a:t>كلية الآداب </a:t>
            </a:r>
          </a:p>
          <a:p>
            <a:r>
              <a:rPr lang="ar-EG" sz="1400" b="1" dirty="0">
                <a:solidFill>
                  <a:srgbClr val="240CB4"/>
                </a:solidFill>
              </a:rPr>
              <a:t>جامعة الفيوم</a:t>
            </a:r>
          </a:p>
          <a:p>
            <a:endParaRPr lang="ar-EG" sz="1400" dirty="0">
              <a:solidFill>
                <a:srgbClr val="240CB4"/>
              </a:solidFill>
            </a:endParaRPr>
          </a:p>
        </p:txBody>
      </p:sp>
      <p:sp>
        <p:nvSpPr>
          <p:cNvPr id="40" name="Rectangle 39"/>
          <p:cNvSpPr/>
          <p:nvPr/>
        </p:nvSpPr>
        <p:spPr>
          <a:xfrm>
            <a:off x="3453608" y="2705772"/>
            <a:ext cx="1193736" cy="1073101"/>
          </a:xfrm>
          <a:prstGeom prst="rect">
            <a:avLst/>
          </a:prstGeom>
        </p:spPr>
        <p:style>
          <a:lnRef idx="3">
            <a:schemeClr val="lt1"/>
          </a:lnRef>
          <a:fillRef idx="1">
            <a:schemeClr val="accent6"/>
          </a:fillRef>
          <a:effectRef idx="1">
            <a:schemeClr val="accent6"/>
          </a:effectRef>
          <a:fontRef idx="minor">
            <a:schemeClr val="lt1"/>
          </a:fontRef>
        </p:style>
        <p:txBody>
          <a:bodyPr rtlCol="1" anchor="ctr"/>
          <a:lstStyle/>
          <a:p>
            <a:endParaRPr lang="ar-EG" sz="1400" b="1" dirty="0" smtClean="0">
              <a:solidFill>
                <a:srgbClr val="240CB4"/>
              </a:solidFill>
            </a:endParaRPr>
          </a:p>
          <a:p>
            <a:r>
              <a:rPr lang="ar-EG" sz="1400" b="1" dirty="0" smtClean="0">
                <a:solidFill>
                  <a:srgbClr val="240CB4"/>
                </a:solidFill>
              </a:rPr>
              <a:t>مدرس</a:t>
            </a:r>
          </a:p>
          <a:p>
            <a:r>
              <a:rPr lang="ar-EG" sz="1400" b="1" dirty="0" smtClean="0">
                <a:solidFill>
                  <a:srgbClr val="240CB4"/>
                </a:solidFill>
              </a:rPr>
              <a:t>علم </a:t>
            </a:r>
            <a:r>
              <a:rPr lang="ar-EG" sz="1400" b="1" dirty="0">
                <a:solidFill>
                  <a:srgbClr val="240CB4"/>
                </a:solidFill>
              </a:rPr>
              <a:t>النفس </a:t>
            </a:r>
          </a:p>
          <a:p>
            <a:r>
              <a:rPr lang="ar-EG" sz="1400" b="1" dirty="0">
                <a:solidFill>
                  <a:srgbClr val="240CB4"/>
                </a:solidFill>
              </a:rPr>
              <a:t>كلية الآداب </a:t>
            </a:r>
          </a:p>
          <a:p>
            <a:r>
              <a:rPr lang="ar-EG" sz="1400" b="1" dirty="0">
                <a:solidFill>
                  <a:srgbClr val="240CB4"/>
                </a:solidFill>
              </a:rPr>
              <a:t>جامعة الفيوم</a:t>
            </a:r>
          </a:p>
          <a:p>
            <a:endParaRPr lang="ar-EG" sz="1400" dirty="0">
              <a:solidFill>
                <a:srgbClr val="240CB4"/>
              </a:solidFill>
            </a:endParaRPr>
          </a:p>
        </p:txBody>
      </p:sp>
      <p:sp>
        <p:nvSpPr>
          <p:cNvPr id="39" name="Rectangle 38"/>
          <p:cNvSpPr/>
          <p:nvPr/>
        </p:nvSpPr>
        <p:spPr>
          <a:xfrm>
            <a:off x="5649833" y="2713899"/>
            <a:ext cx="1239164" cy="1073101"/>
          </a:xfrm>
          <a:prstGeom prst="rect">
            <a:avLst/>
          </a:prstGeom>
          <a:solidFill>
            <a:schemeClr val="accent2">
              <a:lumMod val="60000"/>
              <a:lumOff val="40000"/>
            </a:schemeClr>
          </a:solidFill>
        </p:spPr>
        <p:style>
          <a:lnRef idx="3">
            <a:schemeClr val="lt1"/>
          </a:lnRef>
          <a:fillRef idx="1">
            <a:schemeClr val="accent5"/>
          </a:fillRef>
          <a:effectRef idx="1">
            <a:schemeClr val="accent5"/>
          </a:effectRef>
          <a:fontRef idx="minor">
            <a:schemeClr val="lt1"/>
          </a:fontRef>
        </p:style>
        <p:txBody>
          <a:bodyPr rtlCol="1" anchor="ctr"/>
          <a:lstStyle/>
          <a:p>
            <a:endParaRPr lang="ar-EG" sz="1400" b="1" dirty="0" smtClean="0">
              <a:solidFill>
                <a:srgbClr val="240CB4"/>
              </a:solidFill>
            </a:endParaRPr>
          </a:p>
          <a:p>
            <a:r>
              <a:rPr lang="ar-EG" sz="1400" b="1" dirty="0" smtClean="0">
                <a:solidFill>
                  <a:srgbClr val="240CB4"/>
                </a:solidFill>
              </a:rPr>
              <a:t>أستاذ علم </a:t>
            </a:r>
          </a:p>
          <a:p>
            <a:r>
              <a:rPr lang="ar-EG" sz="1400" b="1" dirty="0" smtClean="0">
                <a:solidFill>
                  <a:srgbClr val="240CB4"/>
                </a:solidFill>
              </a:rPr>
              <a:t>النفس </a:t>
            </a:r>
            <a:r>
              <a:rPr lang="ar-AE" sz="1400" b="1" dirty="0" smtClean="0">
                <a:solidFill>
                  <a:srgbClr val="240CB4"/>
                </a:solidFill>
              </a:rPr>
              <a:t>ال</a:t>
            </a:r>
            <a:r>
              <a:rPr lang="ar-EG" sz="1400" b="1" dirty="0" smtClean="0">
                <a:solidFill>
                  <a:srgbClr val="240CB4"/>
                </a:solidFill>
              </a:rPr>
              <a:t>مساعد</a:t>
            </a:r>
            <a:endParaRPr lang="ar-EG" sz="1400" b="1" dirty="0">
              <a:solidFill>
                <a:srgbClr val="240CB4"/>
              </a:solidFill>
            </a:endParaRPr>
          </a:p>
          <a:p>
            <a:r>
              <a:rPr lang="ar-EG" sz="1400" b="1" dirty="0">
                <a:solidFill>
                  <a:srgbClr val="240CB4"/>
                </a:solidFill>
              </a:rPr>
              <a:t>كلية الآداب </a:t>
            </a:r>
          </a:p>
          <a:p>
            <a:r>
              <a:rPr lang="ar-EG" sz="1400" b="1" dirty="0">
                <a:solidFill>
                  <a:srgbClr val="240CB4"/>
                </a:solidFill>
              </a:rPr>
              <a:t>جامعة الفيوم</a:t>
            </a:r>
          </a:p>
          <a:p>
            <a:endParaRPr lang="ar-EG" sz="1400" dirty="0">
              <a:solidFill>
                <a:srgbClr val="240CB4"/>
              </a:solidFill>
            </a:endParaRPr>
          </a:p>
        </p:txBody>
      </p:sp>
      <p:sp>
        <p:nvSpPr>
          <p:cNvPr id="38" name="Rectangle 37"/>
          <p:cNvSpPr/>
          <p:nvPr/>
        </p:nvSpPr>
        <p:spPr>
          <a:xfrm>
            <a:off x="7752723" y="2669491"/>
            <a:ext cx="1193736" cy="1073101"/>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endParaRPr lang="ar-EG" sz="1400" b="1" dirty="0" smtClean="0">
              <a:solidFill>
                <a:srgbClr val="240CB4"/>
              </a:solidFill>
            </a:endParaRPr>
          </a:p>
          <a:p>
            <a:r>
              <a:rPr lang="ar-EG" sz="1400" b="1" dirty="0" smtClean="0">
                <a:solidFill>
                  <a:srgbClr val="240CB4"/>
                </a:solidFill>
              </a:rPr>
              <a:t>أستاذ </a:t>
            </a:r>
          </a:p>
          <a:p>
            <a:r>
              <a:rPr lang="ar-EG" sz="1400" b="1" dirty="0" smtClean="0">
                <a:solidFill>
                  <a:srgbClr val="240CB4"/>
                </a:solidFill>
              </a:rPr>
              <a:t>علم </a:t>
            </a:r>
            <a:r>
              <a:rPr lang="ar-EG" sz="1400" b="1" dirty="0" smtClean="0">
                <a:solidFill>
                  <a:srgbClr val="240CB4"/>
                </a:solidFill>
              </a:rPr>
              <a:t>النفس</a:t>
            </a:r>
            <a:r>
              <a:rPr lang="en-US" sz="1400" b="1" dirty="0" smtClean="0">
                <a:solidFill>
                  <a:srgbClr val="240CB4"/>
                </a:solidFill>
              </a:rPr>
              <a:t> </a:t>
            </a:r>
            <a:r>
              <a:rPr lang="ar-AE" sz="1400" b="1" dirty="0" smtClean="0">
                <a:solidFill>
                  <a:srgbClr val="240CB4"/>
                </a:solidFill>
              </a:rPr>
              <a:t>المساعد</a:t>
            </a:r>
            <a:r>
              <a:rPr lang="ar-EG" sz="1400" b="1" dirty="0" smtClean="0">
                <a:solidFill>
                  <a:srgbClr val="240CB4"/>
                </a:solidFill>
              </a:rPr>
              <a:t> </a:t>
            </a:r>
            <a:endParaRPr lang="ar-EG" sz="1400" b="1" dirty="0">
              <a:solidFill>
                <a:srgbClr val="240CB4"/>
              </a:solidFill>
            </a:endParaRPr>
          </a:p>
          <a:p>
            <a:r>
              <a:rPr lang="ar-EG" sz="1400" b="1" dirty="0">
                <a:solidFill>
                  <a:srgbClr val="240CB4"/>
                </a:solidFill>
              </a:rPr>
              <a:t>كلية الآداب </a:t>
            </a:r>
          </a:p>
          <a:p>
            <a:r>
              <a:rPr lang="ar-EG" sz="1400" b="1" dirty="0">
                <a:solidFill>
                  <a:srgbClr val="240CB4"/>
                </a:solidFill>
              </a:rPr>
              <a:t>جامعة الفيوم</a:t>
            </a:r>
          </a:p>
          <a:p>
            <a:endParaRPr lang="ar-EG" sz="1400" dirty="0">
              <a:solidFill>
                <a:srgbClr val="240CB4"/>
              </a:solidFill>
            </a:endParaRPr>
          </a:p>
        </p:txBody>
      </p:sp>
      <p:sp>
        <p:nvSpPr>
          <p:cNvPr id="34" name="Rectangle 33"/>
          <p:cNvSpPr/>
          <p:nvPr/>
        </p:nvSpPr>
        <p:spPr>
          <a:xfrm>
            <a:off x="1418423" y="883023"/>
            <a:ext cx="1239164" cy="1073101"/>
          </a:xfrm>
          <a:prstGeom prst="rect">
            <a:avLst/>
          </a:prstGeom>
          <a:solidFill>
            <a:schemeClr val="accent2">
              <a:lumMod val="60000"/>
              <a:lumOff val="40000"/>
            </a:schemeClr>
          </a:solidFill>
        </p:spPr>
        <p:style>
          <a:lnRef idx="3">
            <a:schemeClr val="lt1"/>
          </a:lnRef>
          <a:fillRef idx="1">
            <a:schemeClr val="accent5"/>
          </a:fillRef>
          <a:effectRef idx="1">
            <a:schemeClr val="accent5"/>
          </a:effectRef>
          <a:fontRef idx="minor">
            <a:schemeClr val="lt1"/>
          </a:fontRef>
        </p:style>
        <p:txBody>
          <a:bodyPr rtlCol="1" anchor="ctr"/>
          <a:lstStyle/>
          <a:p>
            <a:endParaRPr lang="ar-EG" sz="1400" b="1" dirty="0" smtClean="0">
              <a:solidFill>
                <a:srgbClr val="240CB4"/>
              </a:solidFill>
            </a:endParaRPr>
          </a:p>
          <a:p>
            <a:r>
              <a:rPr lang="ar-EG" sz="1400" b="1" dirty="0" smtClean="0">
                <a:solidFill>
                  <a:srgbClr val="240CB4"/>
                </a:solidFill>
              </a:rPr>
              <a:t>أستاذ علم </a:t>
            </a:r>
          </a:p>
          <a:p>
            <a:r>
              <a:rPr lang="ar-EG" sz="1400" b="1" dirty="0" smtClean="0">
                <a:solidFill>
                  <a:srgbClr val="240CB4"/>
                </a:solidFill>
              </a:rPr>
              <a:t>النفس </a:t>
            </a:r>
            <a:r>
              <a:rPr lang="ar-AE" sz="1400" b="1" dirty="0" smtClean="0">
                <a:solidFill>
                  <a:srgbClr val="240CB4"/>
                </a:solidFill>
              </a:rPr>
              <a:t>ال</a:t>
            </a:r>
            <a:r>
              <a:rPr lang="ar-EG" sz="1400" b="1" dirty="0" smtClean="0">
                <a:solidFill>
                  <a:srgbClr val="240CB4"/>
                </a:solidFill>
              </a:rPr>
              <a:t>مساعد</a:t>
            </a:r>
            <a:endParaRPr lang="ar-EG" sz="1400" b="1" dirty="0">
              <a:solidFill>
                <a:srgbClr val="240CB4"/>
              </a:solidFill>
            </a:endParaRPr>
          </a:p>
          <a:p>
            <a:r>
              <a:rPr lang="ar-EG" sz="1400" b="1" dirty="0">
                <a:solidFill>
                  <a:srgbClr val="240CB4"/>
                </a:solidFill>
              </a:rPr>
              <a:t>كلية الآداب </a:t>
            </a:r>
          </a:p>
          <a:p>
            <a:r>
              <a:rPr lang="ar-EG" sz="1400" b="1" dirty="0">
                <a:solidFill>
                  <a:srgbClr val="240CB4"/>
                </a:solidFill>
              </a:rPr>
              <a:t>جامعة الفيوم</a:t>
            </a:r>
          </a:p>
          <a:p>
            <a:endParaRPr lang="ar-EG" sz="1400" dirty="0">
              <a:solidFill>
                <a:srgbClr val="240CB4"/>
              </a:solidFill>
            </a:endParaRPr>
          </a:p>
        </p:txBody>
      </p:sp>
      <p:sp>
        <p:nvSpPr>
          <p:cNvPr id="33" name="Rectangle 32"/>
          <p:cNvSpPr/>
          <p:nvPr/>
        </p:nvSpPr>
        <p:spPr>
          <a:xfrm>
            <a:off x="5566015" y="883023"/>
            <a:ext cx="1193736" cy="1073101"/>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endParaRPr lang="ar-EG" sz="1400" b="1" dirty="0" smtClean="0">
              <a:solidFill>
                <a:srgbClr val="240CB4"/>
              </a:solidFill>
            </a:endParaRPr>
          </a:p>
          <a:p>
            <a:r>
              <a:rPr lang="ar-EG" sz="1400" b="1" dirty="0" smtClean="0">
                <a:solidFill>
                  <a:srgbClr val="240CB4"/>
                </a:solidFill>
              </a:rPr>
              <a:t>أستاذ </a:t>
            </a:r>
          </a:p>
          <a:p>
            <a:r>
              <a:rPr lang="ar-EG" sz="1400" b="1" dirty="0" smtClean="0">
                <a:solidFill>
                  <a:srgbClr val="240CB4"/>
                </a:solidFill>
              </a:rPr>
              <a:t>علم </a:t>
            </a:r>
            <a:r>
              <a:rPr lang="ar-EG" sz="1400" b="1" dirty="0">
                <a:solidFill>
                  <a:srgbClr val="240CB4"/>
                </a:solidFill>
              </a:rPr>
              <a:t>النفس </a:t>
            </a:r>
          </a:p>
          <a:p>
            <a:r>
              <a:rPr lang="ar-EG" sz="1400" b="1" dirty="0">
                <a:solidFill>
                  <a:srgbClr val="240CB4"/>
                </a:solidFill>
              </a:rPr>
              <a:t>كلية الآداب </a:t>
            </a:r>
          </a:p>
          <a:p>
            <a:r>
              <a:rPr lang="ar-EG" sz="1400" b="1" dirty="0">
                <a:solidFill>
                  <a:srgbClr val="240CB4"/>
                </a:solidFill>
              </a:rPr>
              <a:t>جامعة الفيوم</a:t>
            </a:r>
          </a:p>
          <a:p>
            <a:endParaRPr lang="ar-EG" sz="1400" dirty="0">
              <a:solidFill>
                <a:srgbClr val="240CB4"/>
              </a:solidFill>
            </a:endParaRPr>
          </a:p>
        </p:txBody>
      </p:sp>
      <p:sp>
        <p:nvSpPr>
          <p:cNvPr id="32" name="Rectangle 31"/>
          <p:cNvSpPr/>
          <p:nvPr/>
        </p:nvSpPr>
        <p:spPr>
          <a:xfrm>
            <a:off x="7648815" y="845248"/>
            <a:ext cx="1193736" cy="1073101"/>
          </a:xfrm>
          <a:prstGeom prst="rect">
            <a:avLst/>
          </a:prstGeom>
        </p:spPr>
        <p:style>
          <a:lnRef idx="3">
            <a:schemeClr val="lt1"/>
          </a:lnRef>
          <a:fillRef idx="1">
            <a:schemeClr val="accent6"/>
          </a:fillRef>
          <a:effectRef idx="1">
            <a:schemeClr val="accent6"/>
          </a:effectRef>
          <a:fontRef idx="minor">
            <a:schemeClr val="lt1"/>
          </a:fontRef>
        </p:style>
        <p:txBody>
          <a:bodyPr rtlCol="1" anchor="ctr"/>
          <a:lstStyle/>
          <a:p>
            <a:r>
              <a:rPr lang="ar-EG" sz="1400" b="1" dirty="0" smtClean="0">
                <a:solidFill>
                  <a:srgbClr val="240CB4"/>
                </a:solidFill>
              </a:rPr>
              <a:t>أستاذ ورئيس</a:t>
            </a:r>
          </a:p>
          <a:p>
            <a:r>
              <a:rPr lang="ar-EG" sz="1400" b="1" dirty="0" smtClean="0">
                <a:solidFill>
                  <a:srgbClr val="240CB4"/>
                </a:solidFill>
              </a:rPr>
              <a:t>قسم علم </a:t>
            </a:r>
          </a:p>
          <a:p>
            <a:r>
              <a:rPr lang="ar-EG" sz="1400" b="1" dirty="0" smtClean="0">
                <a:solidFill>
                  <a:srgbClr val="240CB4"/>
                </a:solidFill>
              </a:rPr>
              <a:t>النفس كلية </a:t>
            </a:r>
            <a:r>
              <a:rPr lang="ar-EG" sz="1400" b="1" dirty="0">
                <a:solidFill>
                  <a:srgbClr val="240CB4"/>
                </a:solidFill>
              </a:rPr>
              <a:t>الآداب </a:t>
            </a:r>
          </a:p>
          <a:p>
            <a:r>
              <a:rPr lang="ar-EG" sz="1400" b="1" dirty="0">
                <a:solidFill>
                  <a:srgbClr val="240CB4"/>
                </a:solidFill>
              </a:rPr>
              <a:t>جامعة </a:t>
            </a:r>
            <a:r>
              <a:rPr lang="ar-EG" sz="1400" b="1" dirty="0" smtClean="0">
                <a:solidFill>
                  <a:srgbClr val="240CB4"/>
                </a:solidFill>
              </a:rPr>
              <a:t>الفيوم</a:t>
            </a:r>
            <a:endParaRPr lang="ar-EG" sz="1400" b="1" dirty="0">
              <a:solidFill>
                <a:srgbClr val="240CB4"/>
              </a:solidFill>
            </a:endParaRPr>
          </a:p>
        </p:txBody>
      </p:sp>
      <p:sp>
        <p:nvSpPr>
          <p:cNvPr id="7" name="Rectangle 6"/>
          <p:cNvSpPr/>
          <p:nvPr/>
        </p:nvSpPr>
        <p:spPr>
          <a:xfrm>
            <a:off x="3470451" y="883023"/>
            <a:ext cx="1193736" cy="1073101"/>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endParaRPr lang="ar-EG" sz="1400" b="1" dirty="0" smtClean="0">
              <a:solidFill>
                <a:srgbClr val="240CB4"/>
              </a:solidFill>
            </a:endParaRPr>
          </a:p>
          <a:p>
            <a:r>
              <a:rPr lang="ar-EG" sz="1400" b="1" dirty="0" smtClean="0">
                <a:solidFill>
                  <a:srgbClr val="240CB4"/>
                </a:solidFill>
              </a:rPr>
              <a:t>أستاذ </a:t>
            </a:r>
          </a:p>
          <a:p>
            <a:r>
              <a:rPr lang="ar-EG" sz="1400" b="1" dirty="0" smtClean="0">
                <a:solidFill>
                  <a:srgbClr val="240CB4"/>
                </a:solidFill>
              </a:rPr>
              <a:t>علم </a:t>
            </a:r>
            <a:r>
              <a:rPr lang="ar-EG" sz="1400" b="1" dirty="0">
                <a:solidFill>
                  <a:srgbClr val="240CB4"/>
                </a:solidFill>
              </a:rPr>
              <a:t>النفس </a:t>
            </a:r>
          </a:p>
          <a:p>
            <a:r>
              <a:rPr lang="ar-EG" sz="1400" b="1" dirty="0">
                <a:solidFill>
                  <a:srgbClr val="240CB4"/>
                </a:solidFill>
              </a:rPr>
              <a:t>كلية الآداب </a:t>
            </a:r>
          </a:p>
          <a:p>
            <a:r>
              <a:rPr lang="ar-EG" sz="1400" b="1" dirty="0">
                <a:solidFill>
                  <a:srgbClr val="240CB4"/>
                </a:solidFill>
              </a:rPr>
              <a:t>جامعة الفيوم</a:t>
            </a:r>
          </a:p>
          <a:p>
            <a:endParaRPr lang="ar-EG" sz="1400" dirty="0">
              <a:solidFill>
                <a:srgbClr val="240CB4"/>
              </a:solidFill>
            </a:endParaRPr>
          </a:p>
        </p:txBody>
      </p:sp>
      <p:sp>
        <p:nvSpPr>
          <p:cNvPr id="6" name="Subtitle 2"/>
          <p:cNvSpPr txBox="1">
            <a:spLocks/>
          </p:cNvSpPr>
          <p:nvPr/>
        </p:nvSpPr>
        <p:spPr>
          <a:xfrm>
            <a:off x="3041817" y="50800"/>
            <a:ext cx="2865299" cy="522782"/>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ar-EG" sz="2400" b="1" dirty="0" smtClean="0">
                <a:solidFill>
                  <a:srgbClr val="240CB4"/>
                </a:solidFill>
              </a:rPr>
              <a:t>أعضاء هيئة التدريس</a:t>
            </a:r>
            <a:endParaRPr lang="ar-EG" sz="2400" b="1" dirty="0">
              <a:solidFill>
                <a:srgbClr val="240CB4"/>
              </a:solidFill>
            </a:endParaRPr>
          </a:p>
        </p:txBody>
      </p:sp>
      <p:sp>
        <p:nvSpPr>
          <p:cNvPr id="4" name="TextBox 3"/>
          <p:cNvSpPr txBox="1"/>
          <p:nvPr/>
        </p:nvSpPr>
        <p:spPr>
          <a:xfrm>
            <a:off x="6961481" y="2010426"/>
            <a:ext cx="1582484" cy="338554"/>
          </a:xfrm>
          <a:prstGeom prst="rect">
            <a:avLst/>
          </a:prstGeom>
          <a:noFill/>
        </p:spPr>
        <p:txBody>
          <a:bodyPr wrap="none" rtlCol="1">
            <a:spAutoFit/>
          </a:bodyPr>
          <a:lstStyle/>
          <a:p>
            <a:r>
              <a:rPr lang="ar-EG" sz="1600" b="1" dirty="0" smtClean="0">
                <a:solidFill>
                  <a:srgbClr val="FF0000"/>
                </a:solidFill>
              </a:rPr>
              <a:t>أ.د</a:t>
            </a:r>
            <a:r>
              <a:rPr lang="ar-AE" sz="1600" b="1" dirty="0" smtClean="0">
                <a:solidFill>
                  <a:srgbClr val="FF0000"/>
                </a:solidFill>
              </a:rPr>
              <a:t>/</a:t>
            </a:r>
            <a:r>
              <a:rPr lang="ar-EG" sz="1600" b="1" dirty="0" smtClean="0">
                <a:solidFill>
                  <a:srgbClr val="FF0000"/>
                </a:solidFill>
              </a:rPr>
              <a:t> </a:t>
            </a:r>
            <a:r>
              <a:rPr lang="ar-EG" sz="1600" b="1" dirty="0" smtClean="0">
                <a:solidFill>
                  <a:srgbClr val="FF0000"/>
                </a:solidFill>
              </a:rPr>
              <a:t>هناء أحمد </a:t>
            </a:r>
            <a:r>
              <a:rPr lang="ar-EG" sz="1600" b="1" dirty="0" smtClean="0">
                <a:solidFill>
                  <a:srgbClr val="FF0000"/>
                </a:solidFill>
              </a:rPr>
              <a:t>شويخ</a:t>
            </a:r>
            <a:endParaRPr lang="ar-EG" sz="1600" b="1" dirty="0">
              <a:solidFill>
                <a:srgbClr val="FF0000"/>
              </a:solidFill>
            </a:endParaRPr>
          </a:p>
        </p:txBody>
      </p:sp>
      <p:sp>
        <p:nvSpPr>
          <p:cNvPr id="82" name="TextBox 81"/>
          <p:cNvSpPr txBox="1"/>
          <p:nvPr/>
        </p:nvSpPr>
        <p:spPr>
          <a:xfrm>
            <a:off x="4965700" y="2088529"/>
            <a:ext cx="1717137" cy="338554"/>
          </a:xfrm>
          <a:prstGeom prst="rect">
            <a:avLst/>
          </a:prstGeom>
          <a:noFill/>
        </p:spPr>
        <p:txBody>
          <a:bodyPr wrap="none" rtlCol="1">
            <a:spAutoFit/>
          </a:bodyPr>
          <a:lstStyle/>
          <a:p>
            <a:pPr algn="ctr"/>
            <a:r>
              <a:rPr lang="ar-EG" sz="1600" b="1" dirty="0" smtClean="0">
                <a:solidFill>
                  <a:srgbClr val="FF0000"/>
                </a:solidFill>
              </a:rPr>
              <a:t>أ.د</a:t>
            </a:r>
            <a:r>
              <a:rPr lang="ar-AE" sz="1600" b="1" dirty="0" smtClean="0">
                <a:solidFill>
                  <a:srgbClr val="FF0000"/>
                </a:solidFill>
              </a:rPr>
              <a:t>/</a:t>
            </a:r>
            <a:r>
              <a:rPr lang="ar-EG" sz="1600" b="1" dirty="0" smtClean="0">
                <a:solidFill>
                  <a:srgbClr val="FF0000"/>
                </a:solidFill>
              </a:rPr>
              <a:t> </a:t>
            </a:r>
            <a:r>
              <a:rPr lang="ar-EG" sz="1600" b="1" dirty="0">
                <a:solidFill>
                  <a:srgbClr val="FF0000"/>
                </a:solidFill>
              </a:rPr>
              <a:t>إيمان محمد صبري</a:t>
            </a:r>
          </a:p>
        </p:txBody>
      </p:sp>
      <p:sp>
        <p:nvSpPr>
          <p:cNvPr id="83" name="TextBox 82"/>
          <p:cNvSpPr txBox="1"/>
          <p:nvPr/>
        </p:nvSpPr>
        <p:spPr>
          <a:xfrm>
            <a:off x="2600370" y="2082221"/>
            <a:ext cx="2063386" cy="338554"/>
          </a:xfrm>
          <a:prstGeom prst="rect">
            <a:avLst/>
          </a:prstGeom>
          <a:noFill/>
        </p:spPr>
        <p:txBody>
          <a:bodyPr wrap="none" rtlCol="1">
            <a:spAutoFit/>
          </a:bodyPr>
          <a:lstStyle/>
          <a:p>
            <a:pPr algn="ctr"/>
            <a:r>
              <a:rPr lang="ar-EG" sz="1600" b="1" dirty="0" smtClean="0">
                <a:solidFill>
                  <a:srgbClr val="FF0000"/>
                </a:solidFill>
              </a:rPr>
              <a:t>أ.د</a:t>
            </a:r>
            <a:r>
              <a:rPr lang="ar-AE" sz="1600" b="1" dirty="0" smtClean="0">
                <a:solidFill>
                  <a:srgbClr val="FF0000"/>
                </a:solidFill>
              </a:rPr>
              <a:t>/</a:t>
            </a:r>
            <a:r>
              <a:rPr lang="ar-EG" sz="1600" b="1" dirty="0" smtClean="0">
                <a:solidFill>
                  <a:srgbClr val="FF0000"/>
                </a:solidFill>
              </a:rPr>
              <a:t> </a:t>
            </a:r>
            <a:r>
              <a:rPr lang="ar-EG" sz="1600" b="1" dirty="0">
                <a:solidFill>
                  <a:srgbClr val="FF0000"/>
                </a:solidFill>
              </a:rPr>
              <a:t>طارق محمد عبد الوهاب</a:t>
            </a:r>
          </a:p>
        </p:txBody>
      </p:sp>
      <p:sp>
        <p:nvSpPr>
          <p:cNvPr id="84" name="TextBox 83"/>
          <p:cNvSpPr txBox="1"/>
          <p:nvPr/>
        </p:nvSpPr>
        <p:spPr>
          <a:xfrm>
            <a:off x="381000" y="2099846"/>
            <a:ext cx="1688283" cy="338554"/>
          </a:xfrm>
          <a:prstGeom prst="rect">
            <a:avLst/>
          </a:prstGeom>
          <a:noFill/>
        </p:spPr>
        <p:txBody>
          <a:bodyPr wrap="none" rtlCol="1">
            <a:spAutoFit/>
          </a:bodyPr>
          <a:lstStyle/>
          <a:p>
            <a:pPr algn="ctr"/>
            <a:r>
              <a:rPr lang="ar-EG" sz="1600" b="1" dirty="0" err="1">
                <a:solidFill>
                  <a:srgbClr val="FF0000"/>
                </a:solidFill>
              </a:rPr>
              <a:t>أ.م.د</a:t>
            </a:r>
            <a:r>
              <a:rPr lang="ar-EG" sz="1600" b="1" dirty="0">
                <a:solidFill>
                  <a:srgbClr val="FF0000"/>
                </a:solidFill>
              </a:rPr>
              <a:t>/ سيد أحمد الوكيل</a:t>
            </a:r>
          </a:p>
        </p:txBody>
      </p:sp>
      <p:sp>
        <p:nvSpPr>
          <p:cNvPr id="85" name="TextBox 84"/>
          <p:cNvSpPr txBox="1"/>
          <p:nvPr/>
        </p:nvSpPr>
        <p:spPr>
          <a:xfrm>
            <a:off x="4723646" y="3945294"/>
            <a:ext cx="1752403" cy="338554"/>
          </a:xfrm>
          <a:prstGeom prst="rect">
            <a:avLst/>
          </a:prstGeom>
          <a:noFill/>
        </p:spPr>
        <p:txBody>
          <a:bodyPr wrap="none" rtlCol="1">
            <a:spAutoFit/>
          </a:bodyPr>
          <a:lstStyle/>
          <a:p>
            <a:pPr algn="ctr"/>
            <a:r>
              <a:rPr lang="ar-EG" sz="1600" b="1" dirty="0" err="1">
                <a:solidFill>
                  <a:srgbClr val="FF0000"/>
                </a:solidFill>
              </a:rPr>
              <a:t>أ.م.د</a:t>
            </a:r>
            <a:r>
              <a:rPr lang="ar-EG" sz="1600" b="1" dirty="0">
                <a:solidFill>
                  <a:srgbClr val="FF0000"/>
                </a:solidFill>
              </a:rPr>
              <a:t>/ إيمان عزت عبادة</a:t>
            </a:r>
          </a:p>
        </p:txBody>
      </p:sp>
      <p:sp>
        <p:nvSpPr>
          <p:cNvPr id="86" name="TextBox 85"/>
          <p:cNvSpPr txBox="1"/>
          <p:nvPr/>
        </p:nvSpPr>
        <p:spPr>
          <a:xfrm>
            <a:off x="2569263" y="3835569"/>
            <a:ext cx="1622560" cy="338554"/>
          </a:xfrm>
          <a:prstGeom prst="rect">
            <a:avLst/>
          </a:prstGeom>
        </p:spPr>
        <p:txBody>
          <a:bodyPr wrap="none" rtlCol="1">
            <a:spAutoFit/>
          </a:bodyPr>
          <a:lstStyle/>
          <a:p>
            <a:pPr algn="ctr"/>
            <a:r>
              <a:rPr lang="ar-EG" sz="1600" b="1" dirty="0">
                <a:solidFill>
                  <a:srgbClr val="FF0000"/>
                </a:solidFill>
              </a:rPr>
              <a:t>د/ شيرين عبد </a:t>
            </a:r>
            <a:r>
              <a:rPr lang="ar-EG" sz="1600" b="1" dirty="0" smtClean="0">
                <a:solidFill>
                  <a:srgbClr val="FF0000"/>
                </a:solidFill>
              </a:rPr>
              <a:t>الوهاب</a:t>
            </a:r>
            <a:endParaRPr lang="ar-EG" sz="1600" b="1" dirty="0">
              <a:solidFill>
                <a:srgbClr val="FF0000"/>
              </a:solidFill>
            </a:endParaRPr>
          </a:p>
        </p:txBody>
      </p:sp>
      <p:sp>
        <p:nvSpPr>
          <p:cNvPr id="87" name="TextBox 86"/>
          <p:cNvSpPr txBox="1"/>
          <p:nvPr/>
        </p:nvSpPr>
        <p:spPr>
          <a:xfrm>
            <a:off x="571310" y="3949670"/>
            <a:ext cx="1281120" cy="338554"/>
          </a:xfrm>
          <a:prstGeom prst="rect">
            <a:avLst/>
          </a:prstGeom>
        </p:spPr>
        <p:txBody>
          <a:bodyPr wrap="none" rtlCol="1">
            <a:spAutoFit/>
          </a:bodyPr>
          <a:lstStyle/>
          <a:p>
            <a:pPr algn="ctr"/>
            <a:r>
              <a:rPr lang="ar-EG" sz="1600" b="1" dirty="0">
                <a:solidFill>
                  <a:srgbClr val="FF0000"/>
                </a:solidFill>
              </a:rPr>
              <a:t>د/ </a:t>
            </a:r>
            <a:r>
              <a:rPr lang="ar-EG" sz="1600" b="1" dirty="0" err="1">
                <a:solidFill>
                  <a:srgbClr val="FF0000"/>
                </a:solidFill>
              </a:rPr>
              <a:t>شيربن</a:t>
            </a:r>
            <a:r>
              <a:rPr lang="ar-EG" sz="1600" b="1" dirty="0">
                <a:solidFill>
                  <a:srgbClr val="FF0000"/>
                </a:solidFill>
              </a:rPr>
              <a:t> </a:t>
            </a:r>
            <a:r>
              <a:rPr lang="ar-EG" sz="1600" b="1" dirty="0" smtClean="0">
                <a:solidFill>
                  <a:srgbClr val="FF0000"/>
                </a:solidFill>
              </a:rPr>
              <a:t>فاروق</a:t>
            </a:r>
            <a:endParaRPr lang="ar-EG" sz="1600" b="1" dirty="0">
              <a:solidFill>
                <a:srgbClr val="FF0000"/>
              </a:solidFill>
            </a:endParaRPr>
          </a:p>
        </p:txBody>
      </p:sp>
      <p:sp>
        <p:nvSpPr>
          <p:cNvPr id="88" name="TextBox 87"/>
          <p:cNvSpPr txBox="1"/>
          <p:nvPr/>
        </p:nvSpPr>
        <p:spPr>
          <a:xfrm>
            <a:off x="7573774" y="5692290"/>
            <a:ext cx="1133644" cy="338554"/>
          </a:xfrm>
          <a:prstGeom prst="rect">
            <a:avLst/>
          </a:prstGeom>
        </p:spPr>
        <p:txBody>
          <a:bodyPr wrap="none" rtlCol="1">
            <a:spAutoFit/>
          </a:bodyPr>
          <a:lstStyle/>
          <a:p>
            <a:pPr algn="ctr"/>
            <a:r>
              <a:rPr lang="ar-EG" sz="1600" b="1" dirty="0" smtClean="0">
                <a:solidFill>
                  <a:srgbClr val="FF0000"/>
                </a:solidFill>
              </a:rPr>
              <a:t>د</a:t>
            </a:r>
            <a:r>
              <a:rPr lang="ar-AE" sz="1600" b="1" dirty="0" smtClean="0">
                <a:solidFill>
                  <a:srgbClr val="FF0000"/>
                </a:solidFill>
              </a:rPr>
              <a:t>/</a:t>
            </a:r>
            <a:r>
              <a:rPr lang="ar-EG" sz="1600" b="1" dirty="0" smtClean="0">
                <a:solidFill>
                  <a:srgbClr val="FF0000"/>
                </a:solidFill>
              </a:rPr>
              <a:t>خلود </a:t>
            </a:r>
            <a:r>
              <a:rPr lang="ar-EG" sz="1600" b="1" dirty="0">
                <a:solidFill>
                  <a:srgbClr val="FF0000"/>
                </a:solidFill>
              </a:rPr>
              <a:t>عويس</a:t>
            </a:r>
          </a:p>
        </p:txBody>
      </p:sp>
      <p:sp>
        <p:nvSpPr>
          <p:cNvPr id="89" name="TextBox 88"/>
          <p:cNvSpPr txBox="1"/>
          <p:nvPr/>
        </p:nvSpPr>
        <p:spPr>
          <a:xfrm>
            <a:off x="3984266" y="5730341"/>
            <a:ext cx="1380506" cy="338554"/>
          </a:xfrm>
          <a:prstGeom prst="rect">
            <a:avLst/>
          </a:prstGeom>
          <a:noFill/>
        </p:spPr>
        <p:txBody>
          <a:bodyPr wrap="none" rtlCol="1">
            <a:spAutoFit/>
          </a:bodyPr>
          <a:lstStyle/>
          <a:p>
            <a:pPr algn="ctr"/>
            <a:r>
              <a:rPr lang="ar-EG" sz="1600" b="1" dirty="0">
                <a:solidFill>
                  <a:srgbClr val="FF0000"/>
                </a:solidFill>
              </a:rPr>
              <a:t>د/ علاء محمد عليوة</a:t>
            </a:r>
          </a:p>
        </p:txBody>
      </p:sp>
      <p:sp>
        <p:nvSpPr>
          <p:cNvPr id="90" name="TextBox 89"/>
          <p:cNvSpPr txBox="1"/>
          <p:nvPr/>
        </p:nvSpPr>
        <p:spPr>
          <a:xfrm>
            <a:off x="2408802" y="5725441"/>
            <a:ext cx="1120820" cy="338554"/>
          </a:xfrm>
          <a:prstGeom prst="rect">
            <a:avLst/>
          </a:prstGeom>
          <a:noFill/>
        </p:spPr>
        <p:txBody>
          <a:bodyPr wrap="none" rtlCol="1">
            <a:spAutoFit/>
          </a:bodyPr>
          <a:lstStyle/>
          <a:p>
            <a:pPr algn="ctr"/>
            <a:r>
              <a:rPr lang="ar-EG" sz="1600" b="1" dirty="0" smtClean="0">
                <a:solidFill>
                  <a:srgbClr val="FF0000"/>
                </a:solidFill>
              </a:rPr>
              <a:t>د</a:t>
            </a:r>
            <a:r>
              <a:rPr lang="ar-AE" sz="1600" b="1" dirty="0" smtClean="0">
                <a:solidFill>
                  <a:srgbClr val="FF0000"/>
                </a:solidFill>
              </a:rPr>
              <a:t>/</a:t>
            </a:r>
            <a:r>
              <a:rPr lang="ar-EG" sz="1600" b="1" dirty="0" smtClean="0">
                <a:solidFill>
                  <a:srgbClr val="FF0000"/>
                </a:solidFill>
              </a:rPr>
              <a:t> </a:t>
            </a:r>
            <a:r>
              <a:rPr lang="ar-EG" sz="1600" b="1" dirty="0">
                <a:solidFill>
                  <a:srgbClr val="FF0000"/>
                </a:solidFill>
              </a:rPr>
              <a:t>محمد فتحي</a:t>
            </a:r>
          </a:p>
        </p:txBody>
      </p:sp>
      <p:sp>
        <p:nvSpPr>
          <p:cNvPr id="91" name="TextBox 90"/>
          <p:cNvSpPr txBox="1"/>
          <p:nvPr/>
        </p:nvSpPr>
        <p:spPr>
          <a:xfrm>
            <a:off x="626676" y="5702300"/>
            <a:ext cx="1055096" cy="338554"/>
          </a:xfrm>
          <a:prstGeom prst="rect">
            <a:avLst/>
          </a:prstGeom>
          <a:noFill/>
        </p:spPr>
        <p:txBody>
          <a:bodyPr wrap="none" rtlCol="1">
            <a:spAutoFit/>
          </a:bodyPr>
          <a:lstStyle/>
          <a:p>
            <a:pPr algn="ctr"/>
            <a:r>
              <a:rPr lang="ar-EG" sz="1600" b="1" dirty="0">
                <a:solidFill>
                  <a:srgbClr val="FF0000"/>
                </a:solidFill>
              </a:rPr>
              <a:t>د/ رانيا </a:t>
            </a:r>
            <a:r>
              <a:rPr lang="ar-EG" sz="1600" b="1" dirty="0" smtClean="0">
                <a:solidFill>
                  <a:srgbClr val="FF0000"/>
                </a:solidFill>
              </a:rPr>
              <a:t>جمال</a:t>
            </a:r>
            <a:endParaRPr lang="en-US" sz="1600" b="1" dirty="0">
              <a:solidFill>
                <a:srgbClr val="FF0000"/>
              </a:solidFill>
            </a:endParaRPr>
          </a:p>
        </p:txBody>
      </p:sp>
      <p:sp>
        <p:nvSpPr>
          <p:cNvPr id="92" name="TextBox 91"/>
          <p:cNvSpPr txBox="1"/>
          <p:nvPr/>
        </p:nvSpPr>
        <p:spPr>
          <a:xfrm>
            <a:off x="5665884" y="5673462"/>
            <a:ext cx="1592103" cy="338554"/>
          </a:xfrm>
          <a:prstGeom prst="rect">
            <a:avLst/>
          </a:prstGeom>
        </p:spPr>
        <p:txBody>
          <a:bodyPr wrap="none" rtlCol="1">
            <a:spAutoFit/>
          </a:bodyPr>
          <a:lstStyle/>
          <a:p>
            <a:pPr algn="ctr"/>
            <a:r>
              <a:rPr lang="ar-EG" sz="1600" b="1" dirty="0">
                <a:solidFill>
                  <a:srgbClr val="FF0000"/>
                </a:solidFill>
              </a:rPr>
              <a:t>د/ نيفين نيروز وهيب</a:t>
            </a:r>
          </a:p>
        </p:txBody>
      </p:sp>
      <p:sp>
        <p:nvSpPr>
          <p:cNvPr id="93" name="TextBox 92"/>
          <p:cNvSpPr txBox="1"/>
          <p:nvPr/>
        </p:nvSpPr>
        <p:spPr>
          <a:xfrm>
            <a:off x="7070571" y="3835569"/>
            <a:ext cx="1372492" cy="338554"/>
          </a:xfrm>
          <a:prstGeom prst="rect">
            <a:avLst/>
          </a:prstGeom>
          <a:noFill/>
        </p:spPr>
        <p:txBody>
          <a:bodyPr wrap="none" rtlCol="1">
            <a:spAutoFit/>
          </a:bodyPr>
          <a:lstStyle/>
          <a:p>
            <a:pPr algn="ctr"/>
            <a:r>
              <a:rPr lang="ar-EG" sz="1600" b="1" dirty="0" smtClean="0">
                <a:solidFill>
                  <a:srgbClr val="FF0000"/>
                </a:solidFill>
              </a:rPr>
              <a:t>أ.م.د</a:t>
            </a:r>
            <a:r>
              <a:rPr lang="ar-AE" sz="1600" b="1" dirty="0" smtClean="0">
                <a:solidFill>
                  <a:srgbClr val="FF0000"/>
                </a:solidFill>
              </a:rPr>
              <a:t>/</a:t>
            </a:r>
            <a:r>
              <a:rPr lang="ar-EG" sz="1600" b="1" dirty="0" smtClean="0">
                <a:solidFill>
                  <a:srgbClr val="FF0000"/>
                </a:solidFill>
              </a:rPr>
              <a:t> </a:t>
            </a:r>
            <a:r>
              <a:rPr lang="ar-EG" sz="1600" b="1" dirty="0">
                <a:solidFill>
                  <a:srgbClr val="FF0000"/>
                </a:solidFill>
              </a:rPr>
              <a:t>زيزي </a:t>
            </a:r>
            <a:r>
              <a:rPr lang="ar-EG" sz="1600" b="1" dirty="0" smtClean="0">
                <a:solidFill>
                  <a:srgbClr val="FF0000"/>
                </a:solidFill>
              </a:rPr>
              <a:t>السيد</a:t>
            </a:r>
            <a:endParaRPr lang="ar-EG" sz="1600" b="1" dirty="0">
              <a:solidFill>
                <a:srgbClr val="FF0000"/>
              </a:solidFill>
            </a:endParaRPr>
          </a:p>
        </p:txBody>
      </p:sp>
      <p:grpSp>
        <p:nvGrpSpPr>
          <p:cNvPr id="5" name="Group 4"/>
          <p:cNvGrpSpPr/>
          <p:nvPr/>
        </p:nvGrpSpPr>
        <p:grpSpPr>
          <a:xfrm>
            <a:off x="622637" y="844923"/>
            <a:ext cx="8157313" cy="4828539"/>
            <a:chOff x="547448" y="843937"/>
            <a:chExt cx="8790056" cy="5203077"/>
          </a:xfrm>
        </p:grpSpPr>
        <p:pic>
          <p:nvPicPr>
            <p:cNvPr id="56" name="Picture 55"/>
            <p:cNvPicPr>
              <a:picLocks noChangeAspect="1"/>
            </p:cNvPicPr>
            <p:nvPr/>
          </p:nvPicPr>
          <p:blipFill rotWithShape="1">
            <a:blip r:embed="rId2" cstate="print">
              <a:extLst>
                <a:ext uri="{28A0092B-C50C-407E-A947-70E740481C1C}">
                  <a14:useLocalDpi xmlns:a14="http://schemas.microsoft.com/office/drawing/2010/main" xmlns="" val="0"/>
                </a:ext>
              </a:extLst>
            </a:blip>
            <a:srcRect r="16974" b="38450"/>
            <a:stretch/>
          </p:blipFill>
          <p:spPr>
            <a:xfrm>
              <a:off x="6254067" y="4721760"/>
              <a:ext cx="1192339" cy="1288882"/>
            </a:xfrm>
            <a:prstGeom prst="ellipse">
              <a:avLst/>
            </a:prstGeom>
            <a:ln w="19050" cap="rnd">
              <a:solidFill>
                <a:schemeClr val="bg1"/>
              </a:solidFill>
              <a:prstDash val="solid"/>
            </a:ln>
            <a:effectLst>
              <a:outerShdw blurRad="127000" algn="bl" rotWithShape="0">
                <a:srgbClr val="000000"/>
              </a:outerShdw>
            </a:effectLst>
          </p:spPr>
        </p:pic>
        <p:pic>
          <p:nvPicPr>
            <p:cNvPr id="57" name="Picture 56"/>
            <p:cNvPicPr>
              <a:picLocks noChangeAspect="1"/>
            </p:cNvPicPr>
            <p:nvPr/>
          </p:nvPicPr>
          <p:blipFill rotWithShape="1">
            <a:blip r:embed="rId3" cstate="print">
              <a:extLst>
                <a:ext uri="{28A0092B-C50C-407E-A947-70E740481C1C}">
                  <a14:useLocalDpi xmlns:a14="http://schemas.microsoft.com/office/drawing/2010/main" xmlns="" val="0"/>
                </a:ext>
              </a:extLst>
            </a:blip>
            <a:srcRect b="31100"/>
            <a:stretch/>
          </p:blipFill>
          <p:spPr>
            <a:xfrm>
              <a:off x="573660" y="2829355"/>
              <a:ext cx="1142029" cy="1228265"/>
            </a:xfrm>
            <a:prstGeom prst="ellipse">
              <a:avLst/>
            </a:prstGeom>
            <a:ln w="19050" cap="rnd">
              <a:solidFill>
                <a:schemeClr val="bg1"/>
              </a:solidFill>
              <a:prstDash val="solid"/>
            </a:ln>
            <a:effectLst>
              <a:outerShdw blurRad="127000" algn="bl" rotWithShape="0">
                <a:srgbClr val="000000"/>
              </a:outerShdw>
            </a:effectLst>
          </p:spPr>
        </p:pic>
        <p:pic>
          <p:nvPicPr>
            <p:cNvPr id="58" name="Picture 57"/>
            <p:cNvPicPr>
              <a:picLocks noChangeAspect="1"/>
            </p:cNvPicPr>
            <p:nvPr/>
          </p:nvPicPr>
          <p:blipFill rotWithShape="1">
            <a:blip r:embed="rId4" cstate="print">
              <a:extLst>
                <a:ext uri="{28A0092B-C50C-407E-A947-70E740481C1C}">
                  <a14:useLocalDpi xmlns:a14="http://schemas.microsoft.com/office/drawing/2010/main" xmlns="" val="0"/>
                </a:ext>
              </a:extLst>
            </a:blip>
            <a:srcRect l="14032" t="1402" r="11214" b="28740"/>
            <a:stretch/>
          </p:blipFill>
          <p:spPr>
            <a:xfrm>
              <a:off x="4421350" y="4721760"/>
              <a:ext cx="1156049" cy="1254044"/>
            </a:xfrm>
            <a:prstGeom prst="ellipse">
              <a:avLst/>
            </a:prstGeom>
            <a:ln w="19050" cap="rnd">
              <a:solidFill>
                <a:schemeClr val="bg1"/>
              </a:solidFill>
              <a:prstDash val="solid"/>
            </a:ln>
            <a:effectLst>
              <a:outerShdw blurRad="127000" algn="bl" rotWithShape="0">
                <a:srgbClr val="000000"/>
              </a:outerShdw>
            </a:effectLst>
          </p:spPr>
        </p:pic>
        <p:pic>
          <p:nvPicPr>
            <p:cNvPr id="61" name="Picture 60"/>
            <p:cNvPicPr>
              <a:picLocks noChangeAspect="1"/>
            </p:cNvPicPr>
            <p:nvPr/>
          </p:nvPicPr>
          <p:blipFill rotWithShape="1">
            <a:blip r:embed="rId5" cstate="print">
              <a:extLst>
                <a:ext uri="{28A0092B-C50C-407E-A947-70E740481C1C}">
                  <a14:useLocalDpi xmlns:a14="http://schemas.microsoft.com/office/drawing/2010/main" xmlns="" val="0"/>
                </a:ext>
              </a:extLst>
            </a:blip>
            <a:srcRect l="43924" t="8610" r="17928" b="50000"/>
            <a:stretch/>
          </p:blipFill>
          <p:spPr>
            <a:xfrm>
              <a:off x="2874501" y="857623"/>
              <a:ext cx="1143870" cy="1241085"/>
            </a:xfrm>
            <a:prstGeom prst="ellipse">
              <a:avLst/>
            </a:prstGeom>
            <a:ln w="19050" cap="rnd">
              <a:solidFill>
                <a:schemeClr val="bg1"/>
              </a:solidFill>
              <a:prstDash val="solid"/>
            </a:ln>
            <a:effectLst>
              <a:outerShdw blurRad="127000" algn="bl" rotWithShape="0">
                <a:srgbClr val="000000"/>
              </a:outerShdw>
            </a:effectLst>
          </p:spPr>
        </p:pic>
        <p:pic>
          <p:nvPicPr>
            <p:cNvPr id="62" name="Picture 61"/>
            <p:cNvPicPr>
              <a:picLocks noChangeAspect="1"/>
            </p:cNvPicPr>
            <p:nvPr/>
          </p:nvPicPr>
          <p:blipFill rotWithShape="1">
            <a:blip r:embed="rId6" cstate="print">
              <a:extLst>
                <a:ext uri="{28A0092B-C50C-407E-A947-70E740481C1C}">
                  <a14:useLocalDpi xmlns:a14="http://schemas.microsoft.com/office/drawing/2010/main" xmlns="" val="0"/>
                </a:ext>
              </a:extLst>
            </a:blip>
            <a:srcRect l="33344" t="6209" r="28710" b="49702"/>
            <a:stretch/>
          </p:blipFill>
          <p:spPr>
            <a:xfrm>
              <a:off x="602579" y="843937"/>
              <a:ext cx="1125037" cy="1242223"/>
            </a:xfrm>
            <a:prstGeom prst="ellipse">
              <a:avLst/>
            </a:prstGeom>
            <a:ln w="19050" cap="rnd">
              <a:solidFill>
                <a:schemeClr val="bg1"/>
              </a:solidFill>
              <a:prstDash val="solid"/>
            </a:ln>
            <a:effectLst>
              <a:outerShdw blurRad="127000" algn="bl" rotWithShape="0">
                <a:srgbClr val="000000"/>
              </a:outerShdw>
            </a:effectLst>
          </p:spPr>
        </p:pic>
        <p:pic>
          <p:nvPicPr>
            <p:cNvPr id="63" name="Picture 62"/>
            <p:cNvPicPr>
              <a:picLocks noChangeAspect="1"/>
            </p:cNvPicPr>
            <p:nvPr/>
          </p:nvPicPr>
          <p:blipFill rotWithShape="1">
            <a:blip r:embed="rId7" cstate="print">
              <a:extLst>
                <a:ext uri="{28A0092B-C50C-407E-A947-70E740481C1C}">
                  <a14:useLocalDpi xmlns:a14="http://schemas.microsoft.com/office/drawing/2010/main" xmlns="" val="0"/>
                </a:ext>
              </a:extLst>
            </a:blip>
            <a:srcRect l="21562" r="21562" b="31887"/>
            <a:stretch/>
          </p:blipFill>
          <p:spPr>
            <a:xfrm>
              <a:off x="5148823" y="2857885"/>
              <a:ext cx="1153623" cy="1146961"/>
            </a:xfrm>
            <a:prstGeom prst="ellipse">
              <a:avLst/>
            </a:prstGeom>
            <a:ln w="19050" cap="rnd">
              <a:solidFill>
                <a:schemeClr val="bg1"/>
              </a:solidFill>
              <a:prstDash val="solid"/>
            </a:ln>
            <a:effectLst>
              <a:outerShdw blurRad="127000" algn="bl" rotWithShape="0">
                <a:srgbClr val="000000"/>
              </a:outerShdw>
            </a:effectLst>
          </p:spPr>
        </p:pic>
        <p:pic>
          <p:nvPicPr>
            <p:cNvPr id="64" name="Picture 63"/>
            <p:cNvPicPr>
              <a:picLocks noChangeAspect="1"/>
            </p:cNvPicPr>
            <p:nvPr/>
          </p:nvPicPr>
          <p:blipFill rotWithShape="1">
            <a:blip r:embed="rId8" cstate="print">
              <a:extLst>
                <a:ext uri="{28A0092B-C50C-407E-A947-70E740481C1C}">
                  <a14:useLocalDpi xmlns:a14="http://schemas.microsoft.com/office/drawing/2010/main" xmlns="" val="0"/>
                </a:ext>
              </a:extLst>
            </a:blip>
            <a:srcRect l="22907" t="7461" r="19705" b="27249"/>
            <a:stretch/>
          </p:blipFill>
          <p:spPr>
            <a:xfrm>
              <a:off x="2874501" y="2857885"/>
              <a:ext cx="1128491" cy="1165883"/>
            </a:xfrm>
            <a:prstGeom prst="ellipse">
              <a:avLst/>
            </a:prstGeom>
            <a:ln w="19050" cap="rnd">
              <a:solidFill>
                <a:schemeClr val="bg1"/>
              </a:solidFill>
              <a:prstDash val="solid"/>
            </a:ln>
            <a:effectLst>
              <a:outerShdw blurRad="127000" algn="bl" rotWithShape="0">
                <a:srgbClr val="000000"/>
              </a:outerShdw>
            </a:effectLst>
          </p:spPr>
        </p:pic>
        <p:pic>
          <p:nvPicPr>
            <p:cNvPr id="55" name="Picture 54"/>
            <p:cNvPicPr>
              <a:picLocks noChangeAspect="1"/>
            </p:cNvPicPr>
            <p:nvPr/>
          </p:nvPicPr>
          <p:blipFill rotWithShape="1">
            <a:blip r:embed="rId9" cstate="print">
              <a:extLst>
                <a:ext uri="{28A0092B-C50C-407E-A947-70E740481C1C}">
                  <a14:useLocalDpi xmlns:a14="http://schemas.microsoft.com/office/drawing/2010/main" xmlns="" val="0"/>
                </a:ext>
              </a:extLst>
            </a:blip>
            <a:srcRect l="50000" t="33536" r="26876" b="34628"/>
            <a:stretch/>
          </p:blipFill>
          <p:spPr>
            <a:xfrm>
              <a:off x="547448" y="4730202"/>
              <a:ext cx="1221222" cy="1251255"/>
            </a:xfrm>
            <a:prstGeom prst="ellipse">
              <a:avLst/>
            </a:prstGeom>
            <a:ln w="19050" cap="rnd">
              <a:solidFill>
                <a:schemeClr val="bg1"/>
              </a:solidFill>
              <a:prstDash val="solid"/>
            </a:ln>
            <a:effectLst>
              <a:outerShdw blurRad="127000" algn="bl" rotWithShape="0">
                <a:srgbClr val="000000"/>
              </a:outerShdw>
            </a:effectLst>
          </p:spPr>
        </p:pic>
        <p:pic>
          <p:nvPicPr>
            <p:cNvPr id="2" name="Picture 2" descr="D:\Desktop\Untitled.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495532" y="857623"/>
              <a:ext cx="1066800" cy="1156338"/>
            </a:xfrm>
            <a:prstGeom prst="ellipse">
              <a:avLst/>
            </a:prstGeom>
            <a:ln w="1905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xmlns="">
                  <a:solidFill>
                    <a:srgbClr val="FFFFFF"/>
                  </a:solidFill>
                </a14:hiddenFill>
              </a:ext>
            </a:extLst>
          </p:spPr>
        </p:pic>
        <p:pic>
          <p:nvPicPr>
            <p:cNvPr id="1026" name="Picture 2" descr="C:\Users\dahb\Downloads\WhatsApp Image 2021-09-12 at 1.53.15 PM.jpeg"/>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11039" t="7541" r="47321" b="51237"/>
            <a:stretch/>
          </p:blipFill>
          <p:spPr bwMode="auto">
            <a:xfrm>
              <a:off x="5163047" y="896972"/>
              <a:ext cx="1115654" cy="1148557"/>
            </a:xfrm>
            <a:prstGeom prst="ellipse">
              <a:avLst/>
            </a:prstGeom>
            <a:ln w="1905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xmlns="">
                  <a:solidFill>
                    <a:srgbClr val="FFFFFF"/>
                  </a:solidFill>
                </a14:hiddenFill>
              </a:ext>
            </a:extLst>
          </p:spPr>
        </p:pic>
        <p:pic>
          <p:nvPicPr>
            <p:cNvPr id="1028" name="Picture 4" descr="C:\Users\dahb\Downloads\WhatsApp Image 2021-09-12 at 2.25.23 PM.jpeg"/>
            <p:cNvPicPr>
              <a:picLocks noChangeAspect="1" noChangeArrowheads="1"/>
            </p:cNvPicPr>
            <p:nvPr/>
          </p:nvPicPr>
          <p:blipFill rotWithShape="1">
            <a:blip r:embed="rId12" cstate="print">
              <a:extLst>
                <a:ext uri="{28A0092B-C50C-407E-A947-70E740481C1C}">
                  <a14:useLocalDpi xmlns:a14="http://schemas.microsoft.com/office/drawing/2010/main" xmlns="" val="0"/>
                </a:ext>
              </a:extLst>
            </a:blip>
            <a:srcRect l="18540" t="22107" r="18540" b="34319"/>
            <a:stretch/>
          </p:blipFill>
          <p:spPr bwMode="auto">
            <a:xfrm>
              <a:off x="2614171" y="4721760"/>
              <a:ext cx="1143552" cy="1285222"/>
            </a:xfrm>
            <a:prstGeom prst="ellipse">
              <a:avLst/>
            </a:prstGeom>
            <a:ln w="28575"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xmlns="">
                  <a:solidFill>
                    <a:srgbClr val="FFFFFF"/>
                  </a:solidFill>
                </a14:hiddenFill>
              </a:ext>
            </a:extLst>
          </p:spPr>
        </p:pic>
        <p:pic>
          <p:nvPicPr>
            <p:cNvPr id="3074" name="Picture 2" descr="C:\Users\dahb\Downloads\WhatsApp Image 2021-09-12 at 6.03.32 PM.jpeg"/>
            <p:cNvPicPr>
              <a:picLocks noChangeAspect="1" noChangeArrowheads="1"/>
            </p:cNvPicPr>
            <p:nvPr/>
          </p:nvPicPr>
          <p:blipFill rotWithShape="1">
            <a:blip r:embed="rId13" cstate="print">
              <a:extLst>
                <a:ext uri="{28A0092B-C50C-407E-A947-70E740481C1C}">
                  <a14:useLocalDpi xmlns:a14="http://schemas.microsoft.com/office/drawing/2010/main" xmlns="" val="0"/>
                </a:ext>
              </a:extLst>
            </a:blip>
            <a:srcRect l="-1182" t="5400" r="12960" b="12144"/>
            <a:stretch/>
          </p:blipFill>
          <p:spPr bwMode="auto">
            <a:xfrm>
              <a:off x="7527188" y="2798461"/>
              <a:ext cx="1124758" cy="1202425"/>
            </a:xfrm>
            <a:prstGeom prst="ellipse">
              <a:avLst/>
            </a:prstGeom>
            <a:ln w="28575"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xmlns="">
                  <a:solidFill>
                    <a:srgbClr val="FFFFFF"/>
                  </a:solidFill>
                </a14:hiddenFill>
              </a:ext>
            </a:extLst>
          </p:spPr>
        </p:pic>
        <p:pic>
          <p:nvPicPr>
            <p:cNvPr id="3075" name="Picture 3" descr="C:\Users\dahb\Downloads\WhatsApp Image 2021-09-12 at 6.00.43 PM.jpeg"/>
            <p:cNvPicPr>
              <a:picLocks noChangeAspect="1" noChangeArrowheads="1"/>
            </p:cNvPicPr>
            <p:nvPr/>
          </p:nvPicPr>
          <p:blipFill rotWithShape="1">
            <a:blip r:embed="rId14">
              <a:extLst>
                <a:ext uri="{28A0092B-C50C-407E-A947-70E740481C1C}">
                  <a14:useLocalDpi xmlns:a14="http://schemas.microsoft.com/office/drawing/2010/main" xmlns="" val="0"/>
                </a:ext>
              </a:extLst>
            </a:blip>
            <a:srcRect l="4021" t="5376" r="14662" b="32257"/>
            <a:stretch/>
          </p:blipFill>
          <p:spPr bwMode="auto">
            <a:xfrm>
              <a:off x="8118629" y="4800599"/>
              <a:ext cx="1218875" cy="1246415"/>
            </a:xfrm>
            <a:prstGeom prst="ellipse">
              <a:avLst/>
            </a:prstGeom>
            <a:ln w="28575"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xmlns="">
                  <a:solidFill>
                    <a:srgbClr val="FFFFFF"/>
                  </a:solidFill>
                </a14:hiddenFill>
              </a:ext>
            </a:extLst>
          </p:spPr>
        </p:pic>
      </p:grpSp>
      <p:sp>
        <p:nvSpPr>
          <p:cNvPr id="42" name="Rectangle 41"/>
          <p:cNvSpPr/>
          <p:nvPr/>
        </p:nvSpPr>
        <p:spPr>
          <a:xfrm>
            <a:off x="7470735" y="6070600"/>
            <a:ext cx="1381165" cy="601473"/>
          </a:xfrm>
          <a:prstGeom prst="rect">
            <a:avLst/>
          </a:prstGeom>
        </p:spPr>
        <p:style>
          <a:lnRef idx="3">
            <a:schemeClr val="lt1"/>
          </a:lnRef>
          <a:fillRef idx="1">
            <a:schemeClr val="accent6"/>
          </a:fillRef>
          <a:effectRef idx="1">
            <a:schemeClr val="accent6"/>
          </a:effectRef>
          <a:fontRef idx="minor">
            <a:schemeClr val="lt1"/>
          </a:fontRef>
        </p:style>
        <p:txBody>
          <a:bodyPr rtlCol="1" anchor="ctr"/>
          <a:lstStyle/>
          <a:p>
            <a:pPr algn="ctr">
              <a:lnSpc>
                <a:spcPct val="90000"/>
              </a:lnSpc>
            </a:pPr>
            <a:r>
              <a:rPr lang="ar-EG" sz="1400" b="1" dirty="0" smtClean="0">
                <a:solidFill>
                  <a:srgbClr val="240CB4"/>
                </a:solidFill>
              </a:rPr>
              <a:t>مدرس علم </a:t>
            </a:r>
            <a:r>
              <a:rPr lang="ar-EG" sz="1400" b="1" dirty="0">
                <a:solidFill>
                  <a:srgbClr val="240CB4"/>
                </a:solidFill>
              </a:rPr>
              <a:t>النفس </a:t>
            </a:r>
          </a:p>
          <a:p>
            <a:pPr algn="ctr">
              <a:lnSpc>
                <a:spcPct val="90000"/>
              </a:lnSpc>
            </a:pPr>
            <a:r>
              <a:rPr lang="ar-EG" sz="1400" b="1" dirty="0">
                <a:solidFill>
                  <a:srgbClr val="240CB4"/>
                </a:solidFill>
              </a:rPr>
              <a:t>كلية الآداب </a:t>
            </a:r>
            <a:endParaRPr lang="ar-EG" sz="1400" b="1" dirty="0" smtClean="0">
              <a:solidFill>
                <a:srgbClr val="240CB4"/>
              </a:solidFill>
            </a:endParaRPr>
          </a:p>
          <a:p>
            <a:pPr algn="ctr">
              <a:lnSpc>
                <a:spcPct val="90000"/>
              </a:lnSpc>
            </a:pPr>
            <a:r>
              <a:rPr lang="ar-EG" sz="1400" b="1" dirty="0" smtClean="0">
                <a:solidFill>
                  <a:srgbClr val="240CB4"/>
                </a:solidFill>
              </a:rPr>
              <a:t>جامعة الفيوم</a:t>
            </a:r>
          </a:p>
        </p:txBody>
      </p:sp>
      <p:sp>
        <p:nvSpPr>
          <p:cNvPr id="43" name="Rectangle 42"/>
          <p:cNvSpPr/>
          <p:nvPr/>
        </p:nvSpPr>
        <p:spPr>
          <a:xfrm>
            <a:off x="5781143" y="6068895"/>
            <a:ext cx="1381165" cy="601473"/>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lnSpc>
                <a:spcPct val="90000"/>
              </a:lnSpc>
            </a:pPr>
            <a:r>
              <a:rPr lang="ar-EG" sz="1400" b="1" dirty="0" smtClean="0">
                <a:solidFill>
                  <a:srgbClr val="240CB4"/>
                </a:solidFill>
              </a:rPr>
              <a:t>مدرس علم </a:t>
            </a:r>
            <a:r>
              <a:rPr lang="ar-EG" sz="1400" b="1" dirty="0">
                <a:solidFill>
                  <a:srgbClr val="240CB4"/>
                </a:solidFill>
              </a:rPr>
              <a:t>النفس </a:t>
            </a:r>
          </a:p>
          <a:p>
            <a:pPr algn="ctr">
              <a:lnSpc>
                <a:spcPct val="90000"/>
              </a:lnSpc>
            </a:pPr>
            <a:r>
              <a:rPr lang="ar-EG" sz="1400" b="1" dirty="0">
                <a:solidFill>
                  <a:srgbClr val="240CB4"/>
                </a:solidFill>
              </a:rPr>
              <a:t>كلية الآداب </a:t>
            </a:r>
            <a:endParaRPr lang="ar-EG" sz="1400" b="1" dirty="0" smtClean="0">
              <a:solidFill>
                <a:srgbClr val="240CB4"/>
              </a:solidFill>
            </a:endParaRPr>
          </a:p>
          <a:p>
            <a:pPr algn="ctr">
              <a:lnSpc>
                <a:spcPct val="90000"/>
              </a:lnSpc>
            </a:pPr>
            <a:r>
              <a:rPr lang="ar-EG" sz="1400" b="1" dirty="0" smtClean="0">
                <a:solidFill>
                  <a:srgbClr val="240CB4"/>
                </a:solidFill>
              </a:rPr>
              <a:t>جامعة الفيوم</a:t>
            </a:r>
          </a:p>
        </p:txBody>
      </p:sp>
      <p:sp>
        <p:nvSpPr>
          <p:cNvPr id="44" name="Rectangle 43"/>
          <p:cNvSpPr/>
          <p:nvPr/>
        </p:nvSpPr>
        <p:spPr>
          <a:xfrm>
            <a:off x="3951104" y="6045427"/>
            <a:ext cx="1381165" cy="601473"/>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a:lnSpc>
                <a:spcPct val="90000"/>
              </a:lnSpc>
            </a:pPr>
            <a:r>
              <a:rPr lang="ar-EG" sz="1400" b="1" dirty="0" smtClean="0">
                <a:solidFill>
                  <a:srgbClr val="240CB4"/>
                </a:solidFill>
              </a:rPr>
              <a:t>مدرس علم </a:t>
            </a:r>
            <a:r>
              <a:rPr lang="ar-EG" sz="1400" b="1" dirty="0">
                <a:solidFill>
                  <a:srgbClr val="240CB4"/>
                </a:solidFill>
              </a:rPr>
              <a:t>النفس </a:t>
            </a:r>
          </a:p>
          <a:p>
            <a:pPr algn="ctr">
              <a:lnSpc>
                <a:spcPct val="90000"/>
              </a:lnSpc>
            </a:pPr>
            <a:r>
              <a:rPr lang="ar-EG" sz="1400" b="1" dirty="0">
                <a:solidFill>
                  <a:srgbClr val="240CB4"/>
                </a:solidFill>
              </a:rPr>
              <a:t>كلية الآداب </a:t>
            </a:r>
            <a:endParaRPr lang="ar-EG" sz="1400" b="1" dirty="0" smtClean="0">
              <a:solidFill>
                <a:srgbClr val="240CB4"/>
              </a:solidFill>
            </a:endParaRPr>
          </a:p>
          <a:p>
            <a:pPr algn="ctr">
              <a:lnSpc>
                <a:spcPct val="90000"/>
              </a:lnSpc>
            </a:pPr>
            <a:r>
              <a:rPr lang="ar-EG" sz="1400" b="1" dirty="0" smtClean="0">
                <a:solidFill>
                  <a:srgbClr val="240CB4"/>
                </a:solidFill>
              </a:rPr>
              <a:t>جامعة الفيوم</a:t>
            </a:r>
          </a:p>
        </p:txBody>
      </p:sp>
      <p:sp>
        <p:nvSpPr>
          <p:cNvPr id="45" name="Rectangle 44"/>
          <p:cNvSpPr/>
          <p:nvPr/>
        </p:nvSpPr>
        <p:spPr>
          <a:xfrm>
            <a:off x="2261512" y="6043722"/>
            <a:ext cx="1381165" cy="601473"/>
          </a:xfrm>
          <a:prstGeom prst="rect">
            <a:avLst/>
          </a:prstGeom>
          <a:solidFill>
            <a:schemeClr val="accent2">
              <a:lumMod val="60000"/>
              <a:lumOff val="40000"/>
            </a:schemeClr>
          </a:solidFill>
        </p:spPr>
        <p:style>
          <a:lnRef idx="3">
            <a:schemeClr val="lt1"/>
          </a:lnRef>
          <a:fillRef idx="1">
            <a:schemeClr val="accent6"/>
          </a:fillRef>
          <a:effectRef idx="1">
            <a:schemeClr val="accent6"/>
          </a:effectRef>
          <a:fontRef idx="minor">
            <a:schemeClr val="lt1"/>
          </a:fontRef>
        </p:style>
        <p:txBody>
          <a:bodyPr rtlCol="1" anchor="ctr"/>
          <a:lstStyle/>
          <a:p>
            <a:pPr algn="ctr">
              <a:lnSpc>
                <a:spcPct val="90000"/>
              </a:lnSpc>
            </a:pPr>
            <a:r>
              <a:rPr lang="ar-EG" sz="1400" b="1" dirty="0" smtClean="0">
                <a:solidFill>
                  <a:srgbClr val="240CB4"/>
                </a:solidFill>
              </a:rPr>
              <a:t>مدرس علم </a:t>
            </a:r>
            <a:r>
              <a:rPr lang="ar-EG" sz="1400" b="1" dirty="0">
                <a:solidFill>
                  <a:srgbClr val="240CB4"/>
                </a:solidFill>
              </a:rPr>
              <a:t>النفس </a:t>
            </a:r>
          </a:p>
          <a:p>
            <a:pPr algn="ctr">
              <a:lnSpc>
                <a:spcPct val="90000"/>
              </a:lnSpc>
            </a:pPr>
            <a:r>
              <a:rPr lang="ar-EG" sz="1400" b="1" dirty="0">
                <a:solidFill>
                  <a:srgbClr val="240CB4"/>
                </a:solidFill>
              </a:rPr>
              <a:t>كلية الآداب </a:t>
            </a:r>
            <a:endParaRPr lang="ar-EG" sz="1400" b="1" dirty="0" smtClean="0">
              <a:solidFill>
                <a:srgbClr val="240CB4"/>
              </a:solidFill>
            </a:endParaRPr>
          </a:p>
          <a:p>
            <a:pPr algn="ctr">
              <a:lnSpc>
                <a:spcPct val="90000"/>
              </a:lnSpc>
            </a:pPr>
            <a:r>
              <a:rPr lang="ar-EG" sz="1400" b="1" dirty="0" smtClean="0">
                <a:solidFill>
                  <a:srgbClr val="240CB4"/>
                </a:solidFill>
              </a:rPr>
              <a:t>جامعة الفيوم</a:t>
            </a:r>
          </a:p>
        </p:txBody>
      </p:sp>
      <p:sp>
        <p:nvSpPr>
          <p:cNvPr id="46" name="Rectangle 45"/>
          <p:cNvSpPr/>
          <p:nvPr/>
        </p:nvSpPr>
        <p:spPr>
          <a:xfrm>
            <a:off x="471265" y="6012016"/>
            <a:ext cx="1381165" cy="601473"/>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1" anchor="ctr"/>
          <a:lstStyle/>
          <a:p>
            <a:pPr algn="ctr">
              <a:lnSpc>
                <a:spcPct val="90000"/>
              </a:lnSpc>
            </a:pPr>
            <a:r>
              <a:rPr lang="ar-EG" sz="1400" b="1" dirty="0" smtClean="0">
                <a:solidFill>
                  <a:srgbClr val="240CB4"/>
                </a:solidFill>
              </a:rPr>
              <a:t>مدرس علم </a:t>
            </a:r>
            <a:r>
              <a:rPr lang="ar-EG" sz="1400" b="1" dirty="0">
                <a:solidFill>
                  <a:srgbClr val="240CB4"/>
                </a:solidFill>
              </a:rPr>
              <a:t>النفس </a:t>
            </a:r>
          </a:p>
          <a:p>
            <a:pPr algn="ctr">
              <a:lnSpc>
                <a:spcPct val="90000"/>
              </a:lnSpc>
            </a:pPr>
            <a:r>
              <a:rPr lang="ar-EG" sz="1400" b="1" dirty="0">
                <a:solidFill>
                  <a:srgbClr val="240CB4"/>
                </a:solidFill>
              </a:rPr>
              <a:t>كلية الآداب </a:t>
            </a:r>
            <a:endParaRPr lang="ar-EG" sz="1400" b="1" dirty="0" smtClean="0">
              <a:solidFill>
                <a:srgbClr val="240CB4"/>
              </a:solidFill>
            </a:endParaRPr>
          </a:p>
          <a:p>
            <a:pPr algn="ctr">
              <a:lnSpc>
                <a:spcPct val="90000"/>
              </a:lnSpc>
            </a:pPr>
            <a:r>
              <a:rPr lang="ar-EG" sz="1400" b="1" dirty="0" smtClean="0">
                <a:solidFill>
                  <a:srgbClr val="240CB4"/>
                </a:solidFill>
              </a:rPr>
              <a:t>جامعة الفيوم</a:t>
            </a:r>
          </a:p>
        </p:txBody>
      </p:sp>
    </p:spTree>
    <p:extLst>
      <p:ext uri="{BB962C8B-B14F-4D97-AF65-F5344CB8AC3E}">
        <p14:creationId xmlns:p14="http://schemas.microsoft.com/office/powerpoint/2010/main" xmlns="" val="384236013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34150">
              <a:schemeClr val="accent5">
                <a:lumMod val="60000"/>
                <a:lumOff val="40000"/>
              </a:schemeClr>
            </a:gs>
            <a:gs pos="0">
              <a:srgbClr val="72C4D4"/>
            </a:gs>
            <a:gs pos="50000">
              <a:schemeClr val="accent2">
                <a:lumMod val="20000"/>
                <a:lumOff val="8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5" name="Arc 14"/>
          <p:cNvSpPr/>
          <p:nvPr/>
        </p:nvSpPr>
        <p:spPr>
          <a:xfrm flipH="1" flipV="1">
            <a:off x="5417644" y="-910464"/>
            <a:ext cx="7452711" cy="1820928"/>
          </a:xfrm>
          <a:prstGeom prst="arc">
            <a:avLst>
              <a:gd name="adj1" fmla="val 16200000"/>
              <a:gd name="adj2" fmla="val 4156"/>
            </a:avLst>
          </a:prstGeom>
          <a:solidFill>
            <a:schemeClr val="accent5">
              <a:lumMod val="75000"/>
            </a:schemeClr>
          </a:solidFill>
          <a:ln>
            <a:no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10" name="Rectangle 9"/>
          <p:cNvSpPr/>
          <p:nvPr/>
        </p:nvSpPr>
        <p:spPr>
          <a:xfrm>
            <a:off x="6638464" y="169476"/>
            <a:ext cx="2182008" cy="523220"/>
          </a:xfrm>
          <a:prstGeom prst="rect">
            <a:avLst/>
          </a:prstGeom>
        </p:spPr>
        <p:txBody>
          <a:bodyPr wrap="none">
            <a:spAutoFit/>
          </a:bodyPr>
          <a:lstStyle/>
          <a:p>
            <a:r>
              <a:rPr lang="ar-EG" sz="2800" dirty="0">
                <a:ln w="18415" cmpd="sng">
                  <a:solidFill>
                    <a:srgbClr val="FFFFFF"/>
                  </a:solidFill>
                  <a:prstDash val="solid"/>
                </a:ln>
                <a:solidFill>
                  <a:srgbClr val="FFFFFF"/>
                </a:solidFill>
                <a:effectLst>
                  <a:outerShdw blurRad="63500" dir="3600000" algn="tl" rotWithShape="0">
                    <a:srgbClr val="000000">
                      <a:alpha val="70000"/>
                    </a:srgbClr>
                  </a:outerShdw>
                </a:effectLst>
              </a:rPr>
              <a:t>الدورات التدريبية</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6019800" y="1637556"/>
            <a:ext cx="2919379" cy="1015663"/>
          </a:xfrm>
          <a:prstGeom prst="rect">
            <a:avLst/>
          </a:prstGeom>
        </p:spPr>
        <p:txBody>
          <a:bodyPr wrap="square">
            <a:spAutoFit/>
          </a:bodyPr>
          <a:lstStyle/>
          <a:p>
            <a:r>
              <a:rPr lang="ar-EG" sz="2000" b="1" dirty="0">
                <a:solidFill>
                  <a:srgbClr val="002060"/>
                </a:solidFill>
              </a:rPr>
              <a:t>-ورشة عمل عن معيار التدريس والتعلم  </a:t>
            </a:r>
            <a:r>
              <a:rPr lang="ar-EG" sz="2000" b="1" dirty="0" err="1">
                <a:solidFill>
                  <a:srgbClr val="002060"/>
                </a:solidFill>
              </a:rPr>
              <a:t>أ.د</a:t>
            </a:r>
            <a:r>
              <a:rPr lang="ar-EG" sz="2000" b="1" dirty="0">
                <a:solidFill>
                  <a:srgbClr val="002060"/>
                </a:solidFill>
              </a:rPr>
              <a:t> / جيهان محمد أنور </a:t>
            </a:r>
            <a:r>
              <a:rPr lang="ar-EG" sz="2000" b="1" dirty="0" smtClean="0">
                <a:solidFill>
                  <a:srgbClr val="002060"/>
                </a:solidFill>
              </a:rPr>
              <a:t>(محاضر </a:t>
            </a:r>
            <a:r>
              <a:rPr lang="ar-EG" sz="2000" b="1" dirty="0">
                <a:solidFill>
                  <a:srgbClr val="002060"/>
                </a:solidFill>
              </a:rPr>
              <a:t>الورشة )</a:t>
            </a:r>
            <a:endParaRPr lang="en-US" sz="2000" b="1" dirty="0">
              <a:solidFill>
                <a:srgbClr val="002060"/>
              </a:solidFill>
            </a:endParaRPr>
          </a:p>
        </p:txBody>
      </p:sp>
      <p:sp>
        <p:nvSpPr>
          <p:cNvPr id="13" name="Rectangle 12"/>
          <p:cNvSpPr/>
          <p:nvPr/>
        </p:nvSpPr>
        <p:spPr>
          <a:xfrm>
            <a:off x="3589289" y="1707921"/>
            <a:ext cx="1572867" cy="400110"/>
          </a:xfrm>
          <a:prstGeom prst="rect">
            <a:avLst/>
          </a:prstGeom>
        </p:spPr>
        <p:txBody>
          <a:bodyPr wrap="none">
            <a:spAutoFit/>
          </a:bodyPr>
          <a:lstStyle/>
          <a:p>
            <a:pPr algn="ctr"/>
            <a:r>
              <a:rPr lang="ar-EG" sz="2000" b="1" dirty="0" smtClean="0">
                <a:solidFill>
                  <a:srgbClr val="002060"/>
                </a:solidFill>
              </a:rPr>
              <a:t>2020/11/28م</a:t>
            </a:r>
            <a:endParaRPr lang="ar-EG" sz="2000" b="1" dirty="0">
              <a:solidFill>
                <a:srgbClr val="002060"/>
              </a:solidFill>
            </a:endParaRPr>
          </a:p>
        </p:txBody>
      </p:sp>
      <p:sp>
        <p:nvSpPr>
          <p:cNvPr id="14" name="Rectangle 13"/>
          <p:cNvSpPr/>
          <p:nvPr/>
        </p:nvSpPr>
        <p:spPr>
          <a:xfrm>
            <a:off x="152400" y="1600200"/>
            <a:ext cx="2077288" cy="1015663"/>
          </a:xfrm>
          <a:prstGeom prst="rect">
            <a:avLst/>
          </a:prstGeom>
        </p:spPr>
        <p:txBody>
          <a:bodyPr wrap="square">
            <a:spAutoFit/>
          </a:bodyPr>
          <a:lstStyle/>
          <a:p>
            <a:pPr algn="ctr"/>
            <a:r>
              <a:rPr lang="ar-EG" sz="2000" b="1" dirty="0">
                <a:solidFill>
                  <a:srgbClr val="002060"/>
                </a:solidFill>
              </a:rPr>
              <a:t>أعضاء هيئة التدريس </a:t>
            </a:r>
            <a:endParaRPr lang="ar-EG" sz="2000" b="1" dirty="0" smtClean="0">
              <a:solidFill>
                <a:srgbClr val="002060"/>
              </a:solidFill>
            </a:endParaRPr>
          </a:p>
          <a:p>
            <a:pPr algn="ctr"/>
            <a:r>
              <a:rPr lang="ar-EG" sz="2000" b="1" dirty="0" smtClean="0">
                <a:solidFill>
                  <a:srgbClr val="002060"/>
                </a:solidFill>
              </a:rPr>
              <a:t>والهيئة </a:t>
            </a:r>
            <a:r>
              <a:rPr lang="ar-EG" sz="2000" b="1" dirty="0">
                <a:solidFill>
                  <a:srgbClr val="002060"/>
                </a:solidFill>
              </a:rPr>
              <a:t>المعاونة </a:t>
            </a:r>
            <a:endParaRPr lang="ar-EG" sz="2000" b="1" dirty="0" smtClean="0">
              <a:solidFill>
                <a:srgbClr val="002060"/>
              </a:solidFill>
            </a:endParaRPr>
          </a:p>
          <a:p>
            <a:pPr algn="ctr"/>
            <a:r>
              <a:rPr lang="ar-EG" sz="2000" b="1" dirty="0" smtClean="0">
                <a:solidFill>
                  <a:srgbClr val="002060"/>
                </a:solidFill>
              </a:rPr>
              <a:t>بقسم </a:t>
            </a:r>
            <a:r>
              <a:rPr lang="ar-EG" sz="2000" b="1" dirty="0">
                <a:solidFill>
                  <a:srgbClr val="002060"/>
                </a:solidFill>
              </a:rPr>
              <a:t>علم النفس</a:t>
            </a:r>
            <a:endParaRPr lang="en-US" sz="2000" b="1" dirty="0">
              <a:solidFill>
                <a:srgbClr val="002060"/>
              </a:solidFill>
            </a:endParaRPr>
          </a:p>
        </p:txBody>
      </p:sp>
      <p:sp>
        <p:nvSpPr>
          <p:cNvPr id="11" name="Rectangle 10"/>
          <p:cNvSpPr/>
          <p:nvPr/>
        </p:nvSpPr>
        <p:spPr>
          <a:xfrm>
            <a:off x="6252381" y="2748915"/>
            <a:ext cx="2712107" cy="1323439"/>
          </a:xfrm>
          <a:prstGeom prst="rect">
            <a:avLst/>
          </a:prstGeom>
        </p:spPr>
        <p:txBody>
          <a:bodyPr wrap="square">
            <a:spAutoFit/>
          </a:bodyPr>
          <a:lstStyle/>
          <a:p>
            <a:r>
              <a:rPr lang="ar-EG" sz="2000" b="1" dirty="0">
                <a:solidFill>
                  <a:srgbClr val="C00000"/>
                </a:solidFill>
              </a:rPr>
              <a:t>ورشة عمل عن معيار الموارد المالية والمادية</a:t>
            </a:r>
            <a:endParaRPr lang="en-US" sz="2000" b="1" dirty="0">
              <a:solidFill>
                <a:srgbClr val="C00000"/>
              </a:solidFill>
            </a:endParaRPr>
          </a:p>
          <a:p>
            <a:r>
              <a:rPr lang="ar-EG" sz="2000" b="1" dirty="0">
                <a:solidFill>
                  <a:srgbClr val="C00000"/>
                </a:solidFill>
              </a:rPr>
              <a:t> </a:t>
            </a:r>
            <a:r>
              <a:rPr lang="ar-EG" sz="2000" b="1" dirty="0" err="1">
                <a:solidFill>
                  <a:srgbClr val="C00000"/>
                </a:solidFill>
              </a:rPr>
              <a:t>أ.د</a:t>
            </a:r>
            <a:r>
              <a:rPr lang="ar-EG" sz="2000" b="1" dirty="0">
                <a:solidFill>
                  <a:srgbClr val="C00000"/>
                </a:solidFill>
              </a:rPr>
              <a:t> / جيهان محمد أنور </a:t>
            </a:r>
            <a:endParaRPr lang="ar-EG" sz="2000" b="1" dirty="0" smtClean="0">
              <a:solidFill>
                <a:srgbClr val="C00000"/>
              </a:solidFill>
            </a:endParaRPr>
          </a:p>
          <a:p>
            <a:r>
              <a:rPr lang="ar-EG" sz="2000" b="1" dirty="0" smtClean="0">
                <a:solidFill>
                  <a:srgbClr val="C00000"/>
                </a:solidFill>
              </a:rPr>
              <a:t>(محاضر </a:t>
            </a:r>
            <a:r>
              <a:rPr lang="ar-EG" sz="2000" b="1" dirty="0">
                <a:solidFill>
                  <a:srgbClr val="C00000"/>
                </a:solidFill>
              </a:rPr>
              <a:t>الورشة ) </a:t>
            </a:r>
            <a:endParaRPr lang="en-US" sz="2000" b="1" dirty="0">
              <a:solidFill>
                <a:srgbClr val="C00000"/>
              </a:solidFill>
            </a:endParaRPr>
          </a:p>
        </p:txBody>
      </p:sp>
      <p:sp>
        <p:nvSpPr>
          <p:cNvPr id="16" name="Rectangle 15"/>
          <p:cNvSpPr/>
          <p:nvPr/>
        </p:nvSpPr>
        <p:spPr>
          <a:xfrm>
            <a:off x="3614690" y="2819400"/>
            <a:ext cx="1572866" cy="400110"/>
          </a:xfrm>
          <a:prstGeom prst="rect">
            <a:avLst/>
          </a:prstGeom>
        </p:spPr>
        <p:txBody>
          <a:bodyPr wrap="none">
            <a:spAutoFit/>
          </a:bodyPr>
          <a:lstStyle/>
          <a:p>
            <a:pPr algn="ctr"/>
            <a:r>
              <a:rPr lang="ar-EG" sz="2000" b="1" dirty="0" smtClean="0">
                <a:solidFill>
                  <a:srgbClr val="C00000"/>
                </a:solidFill>
              </a:rPr>
              <a:t>2020/12/16م</a:t>
            </a:r>
            <a:endParaRPr lang="ar-EG" sz="2000" b="1" dirty="0">
              <a:solidFill>
                <a:srgbClr val="C00000"/>
              </a:solidFill>
            </a:endParaRPr>
          </a:p>
        </p:txBody>
      </p:sp>
      <p:sp>
        <p:nvSpPr>
          <p:cNvPr id="17" name="Rectangle 16"/>
          <p:cNvSpPr/>
          <p:nvPr/>
        </p:nvSpPr>
        <p:spPr>
          <a:xfrm>
            <a:off x="52025" y="2819400"/>
            <a:ext cx="2278038" cy="1015663"/>
          </a:xfrm>
          <a:prstGeom prst="rect">
            <a:avLst/>
          </a:prstGeom>
        </p:spPr>
        <p:txBody>
          <a:bodyPr wrap="square">
            <a:spAutoFit/>
          </a:bodyPr>
          <a:lstStyle/>
          <a:p>
            <a:pPr algn="ctr"/>
            <a:r>
              <a:rPr lang="ar-EG" sz="2000" b="1" dirty="0">
                <a:solidFill>
                  <a:srgbClr val="C00000"/>
                </a:solidFill>
              </a:rPr>
              <a:t>أعضاء هيئة التدريس </a:t>
            </a:r>
            <a:endParaRPr lang="ar-EG" sz="2000" b="1" dirty="0" smtClean="0">
              <a:solidFill>
                <a:srgbClr val="C00000"/>
              </a:solidFill>
            </a:endParaRPr>
          </a:p>
          <a:p>
            <a:pPr algn="ctr"/>
            <a:r>
              <a:rPr lang="ar-EG" sz="2000" b="1" dirty="0" smtClean="0">
                <a:solidFill>
                  <a:srgbClr val="C00000"/>
                </a:solidFill>
              </a:rPr>
              <a:t>والهيئة </a:t>
            </a:r>
            <a:r>
              <a:rPr lang="ar-EG" sz="2000" b="1" dirty="0">
                <a:solidFill>
                  <a:srgbClr val="C00000"/>
                </a:solidFill>
              </a:rPr>
              <a:t>المعاونة </a:t>
            </a:r>
            <a:endParaRPr lang="ar-EG" sz="2000" b="1" dirty="0" smtClean="0">
              <a:solidFill>
                <a:srgbClr val="C00000"/>
              </a:solidFill>
            </a:endParaRPr>
          </a:p>
          <a:p>
            <a:pPr algn="ctr"/>
            <a:r>
              <a:rPr lang="ar-EG" sz="2000" b="1" dirty="0" smtClean="0">
                <a:solidFill>
                  <a:srgbClr val="C00000"/>
                </a:solidFill>
              </a:rPr>
              <a:t>بقسم </a:t>
            </a:r>
            <a:r>
              <a:rPr lang="ar-EG" sz="2000" b="1" dirty="0">
                <a:solidFill>
                  <a:srgbClr val="C00000"/>
                </a:solidFill>
              </a:rPr>
              <a:t>علم النفس</a:t>
            </a:r>
            <a:endParaRPr lang="en-US" sz="2000" b="1" dirty="0">
              <a:solidFill>
                <a:srgbClr val="C00000"/>
              </a:solidFill>
            </a:endParaRPr>
          </a:p>
        </p:txBody>
      </p:sp>
      <p:pic>
        <p:nvPicPr>
          <p:cNvPr id="6148" name="Picture 4" descr="C:\Users\dahb\Downloads\WhatsApp Image 2021-09-10 at 7.54.05 PM.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32504" y="3733800"/>
            <a:ext cx="3968496" cy="2882584"/>
          </a:xfrm>
          <a:prstGeom prst="ellipse">
            <a:avLst/>
          </a:prstGeom>
          <a:ln w="28575"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xmlns="">
                <a:solidFill>
                  <a:srgbClr val="FFFFFF"/>
                </a:solidFill>
              </a14:hiddenFill>
            </a:ext>
          </a:extLst>
        </p:spPr>
      </p:pic>
      <p:grpSp>
        <p:nvGrpSpPr>
          <p:cNvPr id="18" name="Group 17"/>
          <p:cNvGrpSpPr/>
          <p:nvPr/>
        </p:nvGrpSpPr>
        <p:grpSpPr>
          <a:xfrm>
            <a:off x="1219200" y="917550"/>
            <a:ext cx="6665844" cy="2851615"/>
            <a:chOff x="1066800" y="917550"/>
            <a:chExt cx="6665844" cy="2851615"/>
          </a:xfrm>
        </p:grpSpPr>
        <p:grpSp>
          <p:nvGrpSpPr>
            <p:cNvPr id="19" name="Group 18"/>
            <p:cNvGrpSpPr/>
            <p:nvPr/>
          </p:nvGrpSpPr>
          <p:grpSpPr>
            <a:xfrm>
              <a:off x="6734224" y="981050"/>
              <a:ext cx="998420" cy="542950"/>
              <a:chOff x="4174233" y="137122"/>
              <a:chExt cx="745255" cy="745243"/>
            </a:xfrm>
          </p:grpSpPr>
          <p:sp>
            <p:nvSpPr>
              <p:cNvPr id="28" name="Oval 27"/>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9" name="Oval 4"/>
              <p:cNvSpPr/>
              <p:nvPr/>
            </p:nvSpPr>
            <p:spPr>
              <a:xfrm>
                <a:off x="4283373" y="246260"/>
                <a:ext cx="52697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العنوان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0" name="Group 19"/>
            <p:cNvGrpSpPr/>
            <p:nvPr/>
          </p:nvGrpSpPr>
          <p:grpSpPr>
            <a:xfrm>
              <a:off x="3761054" y="966299"/>
              <a:ext cx="998420" cy="542950"/>
              <a:chOff x="4174233" y="137122"/>
              <a:chExt cx="745255" cy="745243"/>
            </a:xfrm>
          </p:grpSpPr>
          <p:sp>
            <p:nvSpPr>
              <p:cNvPr id="26" name="Oval 25"/>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7" name="Oval 4"/>
              <p:cNvSpPr/>
              <p:nvPr/>
            </p:nvSpPr>
            <p:spPr>
              <a:xfrm>
                <a:off x="4283373" y="246260"/>
                <a:ext cx="52697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التاريخ</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1" name="Group 20"/>
            <p:cNvGrpSpPr/>
            <p:nvPr/>
          </p:nvGrpSpPr>
          <p:grpSpPr>
            <a:xfrm>
              <a:off x="1066800" y="917550"/>
              <a:ext cx="998420" cy="542950"/>
              <a:chOff x="4174233" y="137122"/>
              <a:chExt cx="745255" cy="745243"/>
            </a:xfrm>
          </p:grpSpPr>
          <p:sp>
            <p:nvSpPr>
              <p:cNvPr id="24" name="Oval 23"/>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5" name="Oval 4"/>
              <p:cNvSpPr/>
              <p:nvPr/>
            </p:nvSpPr>
            <p:spPr>
              <a:xfrm>
                <a:off x="4216307" y="257986"/>
                <a:ext cx="63611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المشاركين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cxnSp>
          <p:nvCxnSpPr>
            <p:cNvPr id="22" name="Straight Connector 21"/>
            <p:cNvCxnSpPr/>
            <p:nvPr/>
          </p:nvCxnSpPr>
          <p:spPr>
            <a:xfrm>
              <a:off x="5511800" y="1637388"/>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a:off x="2971800" y="1600199"/>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grpSp>
      <p:pic>
        <p:nvPicPr>
          <p:cNvPr id="1026" name="Picture 2" descr="D:\Desktop\pp.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34783" y="4016122"/>
            <a:ext cx="2875217" cy="2537078"/>
          </a:xfrm>
          <a:prstGeom prst="ellipse">
            <a:avLst/>
          </a:prstGeom>
          <a:ln w="28575"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166931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34150">
              <a:schemeClr val="accent5">
                <a:lumMod val="60000"/>
                <a:lumOff val="40000"/>
              </a:schemeClr>
            </a:gs>
            <a:gs pos="0">
              <a:srgbClr val="72C4D4"/>
            </a:gs>
            <a:gs pos="50000">
              <a:schemeClr val="accent2">
                <a:lumMod val="20000"/>
                <a:lumOff val="8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5" name="Arc 14"/>
          <p:cNvSpPr/>
          <p:nvPr/>
        </p:nvSpPr>
        <p:spPr>
          <a:xfrm flipH="1" flipV="1">
            <a:off x="5417644" y="-910464"/>
            <a:ext cx="7452711" cy="1820928"/>
          </a:xfrm>
          <a:prstGeom prst="arc">
            <a:avLst>
              <a:gd name="adj1" fmla="val 16200000"/>
              <a:gd name="adj2" fmla="val 4156"/>
            </a:avLst>
          </a:prstGeom>
          <a:solidFill>
            <a:schemeClr val="accent5">
              <a:lumMod val="75000"/>
            </a:schemeClr>
          </a:solidFill>
          <a:ln>
            <a:no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10" name="Rectangle 9"/>
          <p:cNvSpPr/>
          <p:nvPr/>
        </p:nvSpPr>
        <p:spPr>
          <a:xfrm>
            <a:off x="6638464" y="169476"/>
            <a:ext cx="2182008" cy="523220"/>
          </a:xfrm>
          <a:prstGeom prst="rect">
            <a:avLst/>
          </a:prstGeom>
        </p:spPr>
        <p:txBody>
          <a:bodyPr wrap="none">
            <a:spAutoFit/>
          </a:bodyPr>
          <a:lstStyle/>
          <a:p>
            <a:r>
              <a:rPr lang="ar-EG" sz="2800" dirty="0">
                <a:ln w="18415" cmpd="sng">
                  <a:solidFill>
                    <a:srgbClr val="FFFFFF"/>
                  </a:solidFill>
                  <a:prstDash val="solid"/>
                </a:ln>
                <a:solidFill>
                  <a:srgbClr val="FFFFFF"/>
                </a:solidFill>
                <a:effectLst>
                  <a:outerShdw blurRad="63500" dir="3600000" algn="tl" rotWithShape="0">
                    <a:srgbClr val="000000">
                      <a:alpha val="70000"/>
                    </a:srgbClr>
                  </a:outerShdw>
                </a:effectLst>
              </a:rPr>
              <a:t>الدورات التدريبية</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6239728" y="1597729"/>
            <a:ext cx="2686798" cy="1323439"/>
          </a:xfrm>
          <a:prstGeom prst="rect">
            <a:avLst/>
          </a:prstGeom>
        </p:spPr>
        <p:txBody>
          <a:bodyPr wrap="square">
            <a:spAutoFit/>
          </a:bodyPr>
          <a:lstStyle/>
          <a:p>
            <a:r>
              <a:rPr lang="ar-EG" sz="2000" b="1" dirty="0" smtClean="0">
                <a:solidFill>
                  <a:srgbClr val="002060"/>
                </a:solidFill>
              </a:rPr>
              <a:t>- ورشة </a:t>
            </a:r>
            <a:r>
              <a:rPr lang="ar-EG" sz="2000" b="1" dirty="0">
                <a:solidFill>
                  <a:srgbClr val="002060"/>
                </a:solidFill>
              </a:rPr>
              <a:t>عمل مشاركة أعضاء برنامج علم النفس في صياغة رسالة وأهداف البرنامج .</a:t>
            </a:r>
            <a:endParaRPr lang="en-US" sz="2000" b="1" dirty="0">
              <a:solidFill>
                <a:srgbClr val="002060"/>
              </a:solidFill>
            </a:endParaRPr>
          </a:p>
          <a:p>
            <a:endParaRPr lang="en-US" sz="2000" b="1" dirty="0">
              <a:solidFill>
                <a:srgbClr val="002060"/>
              </a:solidFill>
            </a:endParaRPr>
          </a:p>
        </p:txBody>
      </p:sp>
      <p:sp>
        <p:nvSpPr>
          <p:cNvPr id="13" name="Rectangle 12"/>
          <p:cNvSpPr/>
          <p:nvPr/>
        </p:nvSpPr>
        <p:spPr>
          <a:xfrm>
            <a:off x="4196406" y="1639730"/>
            <a:ext cx="854722" cy="400110"/>
          </a:xfrm>
          <a:prstGeom prst="rect">
            <a:avLst/>
          </a:prstGeom>
        </p:spPr>
        <p:txBody>
          <a:bodyPr wrap="none">
            <a:spAutoFit/>
          </a:bodyPr>
          <a:lstStyle/>
          <a:p>
            <a:pPr algn="ctr"/>
            <a:r>
              <a:rPr lang="ar-EG" sz="2000" b="1" dirty="0" smtClean="0">
                <a:solidFill>
                  <a:srgbClr val="002060"/>
                </a:solidFill>
              </a:rPr>
              <a:t>2021م</a:t>
            </a:r>
            <a:endParaRPr lang="ar-EG" sz="2000" b="1" dirty="0">
              <a:solidFill>
                <a:srgbClr val="002060"/>
              </a:solidFill>
            </a:endParaRPr>
          </a:p>
        </p:txBody>
      </p:sp>
      <p:sp>
        <p:nvSpPr>
          <p:cNvPr id="14" name="Rectangle 13"/>
          <p:cNvSpPr/>
          <p:nvPr/>
        </p:nvSpPr>
        <p:spPr>
          <a:xfrm>
            <a:off x="0" y="1722963"/>
            <a:ext cx="3429000" cy="1477328"/>
          </a:xfrm>
          <a:prstGeom prst="rect">
            <a:avLst/>
          </a:prstGeom>
        </p:spPr>
        <p:txBody>
          <a:bodyPr wrap="square">
            <a:spAutoFit/>
          </a:bodyPr>
          <a:lstStyle/>
          <a:p>
            <a:r>
              <a:rPr lang="ar-EG" b="1" dirty="0" err="1">
                <a:solidFill>
                  <a:srgbClr val="002060"/>
                </a:solidFill>
              </a:rPr>
              <a:t>أ.د</a:t>
            </a:r>
            <a:r>
              <a:rPr lang="ar-EG" b="1" dirty="0">
                <a:solidFill>
                  <a:srgbClr val="002060"/>
                </a:solidFill>
              </a:rPr>
              <a:t>/ هناء أحمد شويخ </a:t>
            </a:r>
            <a:endParaRPr lang="ar-EG" b="1" dirty="0" smtClean="0">
              <a:solidFill>
                <a:srgbClr val="002060"/>
              </a:solidFill>
            </a:endParaRPr>
          </a:p>
          <a:p>
            <a:pPr algn="l"/>
            <a:r>
              <a:rPr lang="ar-EG" b="1" dirty="0" smtClean="0">
                <a:solidFill>
                  <a:srgbClr val="12623C"/>
                </a:solidFill>
              </a:rPr>
              <a:t>مدير </a:t>
            </a:r>
            <a:r>
              <a:rPr lang="ar-EG" b="1" dirty="0">
                <a:solidFill>
                  <a:srgbClr val="12623C"/>
                </a:solidFill>
              </a:rPr>
              <a:t>برنامج علم النفس</a:t>
            </a:r>
            <a:endParaRPr lang="en-US" b="1" dirty="0">
              <a:solidFill>
                <a:srgbClr val="12623C"/>
              </a:solidFill>
            </a:endParaRPr>
          </a:p>
          <a:p>
            <a:r>
              <a:rPr lang="ar-EG" b="1" dirty="0">
                <a:solidFill>
                  <a:srgbClr val="002060"/>
                </a:solidFill>
              </a:rPr>
              <a:t>د/ نيفين نيروز </a:t>
            </a:r>
            <a:endParaRPr lang="ar-EG" b="1" dirty="0" smtClean="0">
              <a:solidFill>
                <a:srgbClr val="002060"/>
              </a:solidFill>
            </a:endParaRPr>
          </a:p>
          <a:p>
            <a:pPr algn="l"/>
            <a:r>
              <a:rPr lang="ar-EG" b="1" dirty="0" smtClean="0">
                <a:solidFill>
                  <a:srgbClr val="12623C"/>
                </a:solidFill>
              </a:rPr>
              <a:t>منسق </a:t>
            </a:r>
            <a:r>
              <a:rPr lang="ar-EG" b="1" dirty="0">
                <a:solidFill>
                  <a:srgbClr val="12623C"/>
                </a:solidFill>
              </a:rPr>
              <a:t>برنامج علم النفس</a:t>
            </a:r>
            <a:endParaRPr lang="en-US" b="1" dirty="0">
              <a:solidFill>
                <a:srgbClr val="12623C"/>
              </a:solidFill>
            </a:endParaRPr>
          </a:p>
          <a:p>
            <a:r>
              <a:rPr lang="ar-EG" b="1" dirty="0">
                <a:solidFill>
                  <a:srgbClr val="12623C"/>
                </a:solidFill>
              </a:rPr>
              <a:t>أعضاء هيئة التدريس بقسم علم النفس</a:t>
            </a:r>
            <a:endParaRPr lang="en-US" b="1" dirty="0">
              <a:solidFill>
                <a:srgbClr val="12623C"/>
              </a:solidFill>
            </a:endParaRPr>
          </a:p>
        </p:txBody>
      </p:sp>
      <p:sp>
        <p:nvSpPr>
          <p:cNvPr id="11" name="Rectangle 10"/>
          <p:cNvSpPr/>
          <p:nvPr/>
        </p:nvSpPr>
        <p:spPr>
          <a:xfrm>
            <a:off x="6239727" y="3327737"/>
            <a:ext cx="2712107" cy="1015663"/>
          </a:xfrm>
          <a:prstGeom prst="rect">
            <a:avLst/>
          </a:prstGeom>
        </p:spPr>
        <p:txBody>
          <a:bodyPr wrap="square">
            <a:spAutoFit/>
          </a:bodyPr>
          <a:lstStyle/>
          <a:p>
            <a:r>
              <a:rPr lang="ar-EG" sz="2000" b="1" dirty="0" smtClean="0">
                <a:solidFill>
                  <a:srgbClr val="C00000"/>
                </a:solidFill>
              </a:rPr>
              <a:t>- ورشة </a:t>
            </a:r>
            <a:r>
              <a:rPr lang="ar-EG" sz="2000" b="1" dirty="0">
                <a:solidFill>
                  <a:srgbClr val="C00000"/>
                </a:solidFill>
              </a:rPr>
              <a:t>تدريبية على آليات العمل ببرنامج </a:t>
            </a:r>
            <a:r>
              <a:rPr lang="en-US" sz="2000" b="1" dirty="0">
                <a:solidFill>
                  <a:srgbClr val="C00000"/>
                </a:solidFill>
              </a:rPr>
              <a:t>Microsoft teams </a:t>
            </a:r>
            <a:r>
              <a:rPr lang="ar-EG" sz="2000" b="1" dirty="0">
                <a:solidFill>
                  <a:srgbClr val="C00000"/>
                </a:solidFill>
              </a:rPr>
              <a:t>.</a:t>
            </a:r>
            <a:endParaRPr lang="en-US" sz="2000" b="1" dirty="0">
              <a:solidFill>
                <a:srgbClr val="C00000"/>
              </a:solidFill>
            </a:endParaRPr>
          </a:p>
        </p:txBody>
      </p:sp>
      <p:sp>
        <p:nvSpPr>
          <p:cNvPr id="16" name="Rectangle 15"/>
          <p:cNvSpPr/>
          <p:nvPr/>
        </p:nvSpPr>
        <p:spPr>
          <a:xfrm>
            <a:off x="3837334" y="3327737"/>
            <a:ext cx="1572866" cy="400110"/>
          </a:xfrm>
          <a:prstGeom prst="rect">
            <a:avLst/>
          </a:prstGeom>
        </p:spPr>
        <p:txBody>
          <a:bodyPr wrap="none">
            <a:spAutoFit/>
          </a:bodyPr>
          <a:lstStyle/>
          <a:p>
            <a:pPr algn="ctr"/>
            <a:r>
              <a:rPr lang="ar-EG" sz="2000" b="1" dirty="0" smtClean="0">
                <a:solidFill>
                  <a:srgbClr val="C00000"/>
                </a:solidFill>
              </a:rPr>
              <a:t>2020/12/16م</a:t>
            </a:r>
            <a:endParaRPr lang="ar-EG" sz="2000" b="1" dirty="0">
              <a:solidFill>
                <a:srgbClr val="C00000"/>
              </a:solidFill>
            </a:endParaRPr>
          </a:p>
        </p:txBody>
      </p:sp>
      <p:sp>
        <p:nvSpPr>
          <p:cNvPr id="17" name="Rectangle 16"/>
          <p:cNvSpPr/>
          <p:nvPr/>
        </p:nvSpPr>
        <p:spPr>
          <a:xfrm>
            <a:off x="698130" y="3368372"/>
            <a:ext cx="2040560" cy="1015663"/>
          </a:xfrm>
          <a:prstGeom prst="rect">
            <a:avLst/>
          </a:prstGeom>
        </p:spPr>
        <p:txBody>
          <a:bodyPr wrap="square">
            <a:spAutoFit/>
          </a:bodyPr>
          <a:lstStyle/>
          <a:p>
            <a:pPr algn="ctr"/>
            <a:r>
              <a:rPr lang="ar-EG" sz="2000" b="1" dirty="0">
                <a:solidFill>
                  <a:srgbClr val="C00000"/>
                </a:solidFill>
              </a:rPr>
              <a:t>أعضاء هيئة التدريس </a:t>
            </a:r>
            <a:endParaRPr lang="ar-EG" sz="2000" b="1" dirty="0" smtClean="0">
              <a:solidFill>
                <a:srgbClr val="C00000"/>
              </a:solidFill>
            </a:endParaRPr>
          </a:p>
          <a:p>
            <a:pPr algn="ctr"/>
            <a:r>
              <a:rPr lang="ar-EG" sz="2000" b="1" dirty="0" smtClean="0">
                <a:solidFill>
                  <a:srgbClr val="C00000"/>
                </a:solidFill>
              </a:rPr>
              <a:t>والهيئة </a:t>
            </a:r>
            <a:r>
              <a:rPr lang="ar-EG" sz="2000" b="1" dirty="0">
                <a:solidFill>
                  <a:srgbClr val="C00000"/>
                </a:solidFill>
              </a:rPr>
              <a:t>المعاونة </a:t>
            </a:r>
            <a:endParaRPr lang="ar-EG" sz="2000" b="1" dirty="0" smtClean="0">
              <a:solidFill>
                <a:srgbClr val="C00000"/>
              </a:solidFill>
            </a:endParaRPr>
          </a:p>
          <a:p>
            <a:pPr algn="ctr"/>
            <a:r>
              <a:rPr lang="ar-EG" sz="2000" b="1" dirty="0" smtClean="0">
                <a:solidFill>
                  <a:srgbClr val="C00000"/>
                </a:solidFill>
              </a:rPr>
              <a:t>بقسم </a:t>
            </a:r>
            <a:r>
              <a:rPr lang="ar-EG" sz="2000" b="1" dirty="0">
                <a:solidFill>
                  <a:srgbClr val="C00000"/>
                </a:solidFill>
              </a:rPr>
              <a:t>علم النفس</a:t>
            </a:r>
            <a:endParaRPr lang="en-US" sz="2000" b="1" dirty="0">
              <a:solidFill>
                <a:srgbClr val="C00000"/>
              </a:solidFill>
            </a:endParaRPr>
          </a:p>
        </p:txBody>
      </p:sp>
      <p:pic>
        <p:nvPicPr>
          <p:cNvPr id="5122" name="Picture 2" descr="C:\Users\dahb\Downloads\WhatsApp Image 2021-09-10 at 7.51.51 PM.jpe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8894"/>
          <a:stretch/>
        </p:blipFill>
        <p:spPr bwMode="auto">
          <a:xfrm>
            <a:off x="2391910" y="3810000"/>
            <a:ext cx="4389890" cy="2699989"/>
          </a:xfrm>
          <a:prstGeom prst="ellipse">
            <a:avLst/>
          </a:prstGeom>
          <a:ln w="28575"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xmlns="">
                <a:solidFill>
                  <a:srgbClr val="FFFFFF"/>
                </a:solidFill>
              </a14:hiddenFill>
            </a:ext>
          </a:extLst>
        </p:spPr>
      </p:pic>
      <p:grpSp>
        <p:nvGrpSpPr>
          <p:cNvPr id="18" name="Group 17"/>
          <p:cNvGrpSpPr/>
          <p:nvPr/>
        </p:nvGrpSpPr>
        <p:grpSpPr>
          <a:xfrm>
            <a:off x="1219200" y="917550"/>
            <a:ext cx="6665844" cy="2851615"/>
            <a:chOff x="1066800" y="917550"/>
            <a:chExt cx="6665844" cy="2851615"/>
          </a:xfrm>
        </p:grpSpPr>
        <p:grpSp>
          <p:nvGrpSpPr>
            <p:cNvPr id="19" name="Group 18"/>
            <p:cNvGrpSpPr/>
            <p:nvPr/>
          </p:nvGrpSpPr>
          <p:grpSpPr>
            <a:xfrm>
              <a:off x="6734224" y="981050"/>
              <a:ext cx="998420" cy="542950"/>
              <a:chOff x="4174233" y="137122"/>
              <a:chExt cx="745255" cy="745243"/>
            </a:xfrm>
          </p:grpSpPr>
          <p:sp>
            <p:nvSpPr>
              <p:cNvPr id="28" name="Oval 27"/>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9" name="Oval 4"/>
              <p:cNvSpPr/>
              <p:nvPr/>
            </p:nvSpPr>
            <p:spPr>
              <a:xfrm>
                <a:off x="4283373" y="246260"/>
                <a:ext cx="52697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العنوان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0" name="Group 19"/>
            <p:cNvGrpSpPr/>
            <p:nvPr/>
          </p:nvGrpSpPr>
          <p:grpSpPr>
            <a:xfrm>
              <a:off x="3962398" y="966299"/>
              <a:ext cx="998419" cy="542950"/>
              <a:chOff x="4324527" y="137122"/>
              <a:chExt cx="745255" cy="745243"/>
            </a:xfrm>
          </p:grpSpPr>
          <p:sp>
            <p:nvSpPr>
              <p:cNvPr id="26" name="Oval 25"/>
              <p:cNvSpPr/>
              <p:nvPr/>
            </p:nvSpPr>
            <p:spPr>
              <a:xfrm>
                <a:off x="4324527"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7" name="Oval 4"/>
              <p:cNvSpPr/>
              <p:nvPr/>
            </p:nvSpPr>
            <p:spPr>
              <a:xfrm>
                <a:off x="4438285" y="246260"/>
                <a:ext cx="52697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التاريخ</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1" name="Group 20"/>
            <p:cNvGrpSpPr/>
            <p:nvPr/>
          </p:nvGrpSpPr>
          <p:grpSpPr>
            <a:xfrm>
              <a:off x="1066800" y="917550"/>
              <a:ext cx="998420" cy="542950"/>
              <a:chOff x="4174233" y="137122"/>
              <a:chExt cx="745255" cy="745243"/>
            </a:xfrm>
          </p:grpSpPr>
          <p:sp>
            <p:nvSpPr>
              <p:cNvPr id="24" name="Oval 23"/>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5" name="Oval 4"/>
              <p:cNvSpPr/>
              <p:nvPr/>
            </p:nvSpPr>
            <p:spPr>
              <a:xfrm>
                <a:off x="4216307" y="257986"/>
                <a:ext cx="63611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المشاركين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cxnSp>
          <p:nvCxnSpPr>
            <p:cNvPr id="22" name="Straight Connector 21"/>
            <p:cNvCxnSpPr/>
            <p:nvPr/>
          </p:nvCxnSpPr>
          <p:spPr>
            <a:xfrm>
              <a:off x="5511800" y="1637388"/>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a:off x="3276600" y="1600199"/>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xmlns="" val="272252299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34150">
              <a:schemeClr val="accent5">
                <a:lumMod val="60000"/>
                <a:lumOff val="40000"/>
              </a:schemeClr>
            </a:gs>
            <a:gs pos="0">
              <a:srgbClr val="72C4D4"/>
            </a:gs>
            <a:gs pos="50000">
              <a:schemeClr val="accent2">
                <a:lumMod val="20000"/>
                <a:lumOff val="8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5" name="Arc 14"/>
          <p:cNvSpPr/>
          <p:nvPr/>
        </p:nvSpPr>
        <p:spPr>
          <a:xfrm flipH="1" flipV="1">
            <a:off x="5417644" y="-910464"/>
            <a:ext cx="7452711" cy="1820928"/>
          </a:xfrm>
          <a:prstGeom prst="arc">
            <a:avLst>
              <a:gd name="adj1" fmla="val 16200000"/>
              <a:gd name="adj2" fmla="val 4156"/>
            </a:avLst>
          </a:prstGeom>
          <a:solidFill>
            <a:schemeClr val="accent5">
              <a:lumMod val="75000"/>
            </a:schemeClr>
          </a:solidFill>
          <a:ln>
            <a:no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10" name="Rectangle 9"/>
          <p:cNvSpPr/>
          <p:nvPr/>
        </p:nvSpPr>
        <p:spPr>
          <a:xfrm>
            <a:off x="6638464" y="169476"/>
            <a:ext cx="2182008" cy="523220"/>
          </a:xfrm>
          <a:prstGeom prst="rect">
            <a:avLst/>
          </a:prstGeom>
        </p:spPr>
        <p:txBody>
          <a:bodyPr wrap="none">
            <a:spAutoFit/>
          </a:bodyPr>
          <a:lstStyle/>
          <a:p>
            <a:r>
              <a:rPr lang="ar-EG" sz="2800" dirty="0">
                <a:ln w="18415" cmpd="sng">
                  <a:solidFill>
                    <a:srgbClr val="FFFFFF"/>
                  </a:solidFill>
                  <a:prstDash val="solid"/>
                </a:ln>
                <a:solidFill>
                  <a:srgbClr val="FFFFFF"/>
                </a:solidFill>
                <a:effectLst>
                  <a:outerShdw blurRad="63500" dir="3600000" algn="tl" rotWithShape="0">
                    <a:srgbClr val="000000">
                      <a:alpha val="70000"/>
                    </a:srgbClr>
                  </a:outerShdw>
                </a:effectLst>
              </a:rPr>
              <a:t>الدورات التدريبية</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5868144" y="1572161"/>
            <a:ext cx="3071036" cy="1323439"/>
          </a:xfrm>
          <a:prstGeom prst="rect">
            <a:avLst/>
          </a:prstGeom>
        </p:spPr>
        <p:txBody>
          <a:bodyPr wrap="square">
            <a:spAutoFit/>
          </a:bodyPr>
          <a:lstStyle/>
          <a:p>
            <a:r>
              <a:rPr lang="ar-EG" sz="2000" b="1" dirty="0">
                <a:solidFill>
                  <a:srgbClr val="002060"/>
                </a:solidFill>
              </a:rPr>
              <a:t>-ورشة عمل لمناقشة الدراسة الذاتية لقسم علم النفس بالاشتراك مع مركز ضمان الجودة بجامعة الفيوم يحاضرها </a:t>
            </a:r>
            <a:r>
              <a:rPr lang="ar-EG" sz="2000" b="1" dirty="0" err="1">
                <a:solidFill>
                  <a:srgbClr val="002060"/>
                </a:solidFill>
              </a:rPr>
              <a:t>أ.د</a:t>
            </a:r>
            <a:r>
              <a:rPr lang="ar-EG" sz="2000" b="1" dirty="0">
                <a:solidFill>
                  <a:srgbClr val="002060"/>
                </a:solidFill>
              </a:rPr>
              <a:t>/ جمال فرج.</a:t>
            </a:r>
            <a:endParaRPr lang="en-US" sz="2000" b="1" dirty="0">
              <a:solidFill>
                <a:srgbClr val="002060"/>
              </a:solidFill>
            </a:endParaRPr>
          </a:p>
        </p:txBody>
      </p:sp>
      <p:sp>
        <p:nvSpPr>
          <p:cNvPr id="13" name="Rectangle 12"/>
          <p:cNvSpPr/>
          <p:nvPr/>
        </p:nvSpPr>
        <p:spPr>
          <a:xfrm>
            <a:off x="3989047" y="1612603"/>
            <a:ext cx="1428597" cy="400110"/>
          </a:xfrm>
          <a:prstGeom prst="rect">
            <a:avLst/>
          </a:prstGeom>
        </p:spPr>
        <p:txBody>
          <a:bodyPr wrap="none">
            <a:spAutoFit/>
          </a:bodyPr>
          <a:lstStyle/>
          <a:p>
            <a:pPr algn="ctr"/>
            <a:r>
              <a:rPr lang="ar-EG" sz="2000" b="1" dirty="0" smtClean="0">
                <a:solidFill>
                  <a:srgbClr val="002060"/>
                </a:solidFill>
              </a:rPr>
              <a:t>2021/2/24م</a:t>
            </a:r>
            <a:endParaRPr lang="ar-EG" sz="2000" b="1" dirty="0">
              <a:solidFill>
                <a:srgbClr val="002060"/>
              </a:solidFill>
            </a:endParaRPr>
          </a:p>
        </p:txBody>
      </p:sp>
      <p:sp>
        <p:nvSpPr>
          <p:cNvPr id="14" name="Rectangle 13"/>
          <p:cNvSpPr/>
          <p:nvPr/>
        </p:nvSpPr>
        <p:spPr>
          <a:xfrm>
            <a:off x="228600" y="1658770"/>
            <a:ext cx="3024336" cy="707886"/>
          </a:xfrm>
          <a:prstGeom prst="rect">
            <a:avLst/>
          </a:prstGeom>
        </p:spPr>
        <p:txBody>
          <a:bodyPr wrap="square">
            <a:spAutoFit/>
          </a:bodyPr>
          <a:lstStyle/>
          <a:p>
            <a:pPr algn="ctr"/>
            <a:r>
              <a:rPr lang="ar-EG" sz="2000" b="1" dirty="0">
                <a:solidFill>
                  <a:srgbClr val="002060"/>
                </a:solidFill>
              </a:rPr>
              <a:t>أعضاء هيئة التدريس </a:t>
            </a:r>
            <a:endParaRPr lang="ar-EG" sz="2000" b="1" dirty="0" smtClean="0">
              <a:solidFill>
                <a:srgbClr val="002060"/>
              </a:solidFill>
            </a:endParaRPr>
          </a:p>
          <a:p>
            <a:pPr algn="ctr"/>
            <a:r>
              <a:rPr lang="ar-EG" sz="2000" b="1" dirty="0" smtClean="0">
                <a:solidFill>
                  <a:srgbClr val="002060"/>
                </a:solidFill>
              </a:rPr>
              <a:t>والهيئة </a:t>
            </a:r>
            <a:r>
              <a:rPr lang="ar-EG" sz="2000" b="1" dirty="0">
                <a:solidFill>
                  <a:srgbClr val="002060"/>
                </a:solidFill>
              </a:rPr>
              <a:t>المعاونة بقسم علم النفس</a:t>
            </a:r>
            <a:endParaRPr lang="en-US" sz="2000" b="1" dirty="0">
              <a:solidFill>
                <a:srgbClr val="002060"/>
              </a:solidFill>
            </a:endParaRPr>
          </a:p>
        </p:txBody>
      </p:sp>
      <p:sp>
        <p:nvSpPr>
          <p:cNvPr id="11" name="Rectangle 10"/>
          <p:cNvSpPr/>
          <p:nvPr/>
        </p:nvSpPr>
        <p:spPr>
          <a:xfrm>
            <a:off x="6053035" y="2949714"/>
            <a:ext cx="2922882" cy="1015663"/>
          </a:xfrm>
          <a:prstGeom prst="rect">
            <a:avLst/>
          </a:prstGeom>
        </p:spPr>
        <p:txBody>
          <a:bodyPr wrap="square">
            <a:spAutoFit/>
          </a:bodyPr>
          <a:lstStyle/>
          <a:p>
            <a:r>
              <a:rPr lang="ar-EG" sz="2000" b="1" dirty="0">
                <a:solidFill>
                  <a:srgbClr val="C00000"/>
                </a:solidFill>
              </a:rPr>
              <a:t>-ورشة عمل مشاركة أعضاء البرنامج في صياغة المقترحات التطويرية</a:t>
            </a:r>
            <a:endParaRPr lang="en-US" sz="2000" b="1" dirty="0">
              <a:solidFill>
                <a:srgbClr val="C00000"/>
              </a:solidFill>
            </a:endParaRPr>
          </a:p>
        </p:txBody>
      </p:sp>
      <p:sp>
        <p:nvSpPr>
          <p:cNvPr id="16" name="Rectangle 15"/>
          <p:cNvSpPr/>
          <p:nvPr/>
        </p:nvSpPr>
        <p:spPr>
          <a:xfrm>
            <a:off x="4275984" y="2988317"/>
            <a:ext cx="854722" cy="400110"/>
          </a:xfrm>
          <a:prstGeom prst="rect">
            <a:avLst/>
          </a:prstGeom>
        </p:spPr>
        <p:txBody>
          <a:bodyPr wrap="none">
            <a:spAutoFit/>
          </a:bodyPr>
          <a:lstStyle/>
          <a:p>
            <a:pPr algn="ctr"/>
            <a:r>
              <a:rPr lang="ar-EG" sz="2000" b="1" dirty="0" smtClean="0">
                <a:solidFill>
                  <a:srgbClr val="C00000"/>
                </a:solidFill>
              </a:rPr>
              <a:t>2021م</a:t>
            </a:r>
            <a:endParaRPr lang="ar-EG" sz="2000" b="1" dirty="0">
              <a:solidFill>
                <a:srgbClr val="C00000"/>
              </a:solidFill>
            </a:endParaRPr>
          </a:p>
        </p:txBody>
      </p:sp>
      <p:pic>
        <p:nvPicPr>
          <p:cNvPr id="5122" name="Picture 2" descr="C:\Users\dahb\Downloads\WhatsApp Image 2021-09-11 at 6.59.33 PM (1).jpe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5158" b="6536"/>
          <a:stretch/>
        </p:blipFill>
        <p:spPr bwMode="auto">
          <a:xfrm>
            <a:off x="2971800" y="4330235"/>
            <a:ext cx="3776712" cy="2218064"/>
          </a:xfrm>
          <a:prstGeom prst="rect">
            <a:avLst/>
          </a:prstGeom>
          <a:ln w="57150" cap="sq">
            <a:solidFill>
              <a:srgbClr val="0070C0"/>
            </a:solidFill>
            <a:prstDash val="solid"/>
            <a:miter lim="800000"/>
          </a:ln>
          <a:effectLst>
            <a:outerShdw blurRad="254000" algn="b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8" name="Rectangle 17"/>
          <p:cNvSpPr/>
          <p:nvPr/>
        </p:nvSpPr>
        <p:spPr>
          <a:xfrm>
            <a:off x="-12831" y="2743200"/>
            <a:ext cx="3429000" cy="1477328"/>
          </a:xfrm>
          <a:prstGeom prst="rect">
            <a:avLst/>
          </a:prstGeom>
        </p:spPr>
        <p:txBody>
          <a:bodyPr wrap="square">
            <a:spAutoFit/>
          </a:bodyPr>
          <a:lstStyle/>
          <a:p>
            <a:r>
              <a:rPr lang="ar-EG" b="1" dirty="0" err="1">
                <a:solidFill>
                  <a:srgbClr val="C00000"/>
                </a:solidFill>
              </a:rPr>
              <a:t>أ.د</a:t>
            </a:r>
            <a:r>
              <a:rPr lang="ar-EG" b="1" dirty="0">
                <a:solidFill>
                  <a:srgbClr val="C00000"/>
                </a:solidFill>
              </a:rPr>
              <a:t>/ هناء أحمد شويخ </a:t>
            </a:r>
            <a:endParaRPr lang="ar-EG" b="1" dirty="0" smtClean="0">
              <a:solidFill>
                <a:srgbClr val="C00000"/>
              </a:solidFill>
            </a:endParaRPr>
          </a:p>
          <a:p>
            <a:pPr algn="l"/>
            <a:r>
              <a:rPr lang="ar-EG" b="1" dirty="0" smtClean="0">
                <a:solidFill>
                  <a:srgbClr val="12623C"/>
                </a:solidFill>
              </a:rPr>
              <a:t>مدير </a:t>
            </a:r>
            <a:r>
              <a:rPr lang="ar-EG" b="1" dirty="0">
                <a:solidFill>
                  <a:srgbClr val="12623C"/>
                </a:solidFill>
              </a:rPr>
              <a:t>برنامج علم النفس</a:t>
            </a:r>
            <a:endParaRPr lang="en-US" b="1" dirty="0">
              <a:solidFill>
                <a:srgbClr val="12623C"/>
              </a:solidFill>
            </a:endParaRPr>
          </a:p>
          <a:p>
            <a:r>
              <a:rPr lang="ar-EG" b="1" dirty="0">
                <a:solidFill>
                  <a:srgbClr val="C00000"/>
                </a:solidFill>
              </a:rPr>
              <a:t>د/ نيفين نيروز </a:t>
            </a:r>
            <a:endParaRPr lang="ar-EG" b="1" dirty="0" smtClean="0">
              <a:solidFill>
                <a:srgbClr val="C00000"/>
              </a:solidFill>
            </a:endParaRPr>
          </a:p>
          <a:p>
            <a:pPr algn="l"/>
            <a:r>
              <a:rPr lang="ar-EG" b="1" dirty="0" smtClean="0">
                <a:solidFill>
                  <a:srgbClr val="12623C"/>
                </a:solidFill>
              </a:rPr>
              <a:t>منسق </a:t>
            </a:r>
            <a:r>
              <a:rPr lang="ar-EG" b="1" dirty="0">
                <a:solidFill>
                  <a:srgbClr val="12623C"/>
                </a:solidFill>
              </a:rPr>
              <a:t>برنامج علم النفس</a:t>
            </a:r>
            <a:endParaRPr lang="en-US" b="1" dirty="0">
              <a:solidFill>
                <a:srgbClr val="12623C"/>
              </a:solidFill>
            </a:endParaRPr>
          </a:p>
          <a:p>
            <a:r>
              <a:rPr lang="ar-EG" b="1" dirty="0">
                <a:solidFill>
                  <a:srgbClr val="C00000"/>
                </a:solidFill>
              </a:rPr>
              <a:t>أعضاء هيئة التدريس بقسم علم النفس</a:t>
            </a:r>
            <a:endParaRPr lang="en-US" b="1" dirty="0">
              <a:solidFill>
                <a:srgbClr val="C00000"/>
              </a:solidFill>
            </a:endParaRPr>
          </a:p>
        </p:txBody>
      </p:sp>
      <p:grpSp>
        <p:nvGrpSpPr>
          <p:cNvPr id="20" name="Group 19"/>
          <p:cNvGrpSpPr/>
          <p:nvPr/>
        </p:nvGrpSpPr>
        <p:grpSpPr>
          <a:xfrm>
            <a:off x="1219200" y="917550"/>
            <a:ext cx="6665844" cy="2851615"/>
            <a:chOff x="1066800" y="917550"/>
            <a:chExt cx="6665844" cy="2851615"/>
          </a:xfrm>
        </p:grpSpPr>
        <p:grpSp>
          <p:nvGrpSpPr>
            <p:cNvPr id="21" name="Group 20"/>
            <p:cNvGrpSpPr/>
            <p:nvPr/>
          </p:nvGrpSpPr>
          <p:grpSpPr>
            <a:xfrm>
              <a:off x="6734224" y="981050"/>
              <a:ext cx="998420" cy="542950"/>
              <a:chOff x="4174233" y="137122"/>
              <a:chExt cx="745255" cy="745243"/>
            </a:xfrm>
          </p:grpSpPr>
          <p:sp>
            <p:nvSpPr>
              <p:cNvPr id="30" name="Oval 29"/>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31" name="Oval 4"/>
              <p:cNvSpPr/>
              <p:nvPr/>
            </p:nvSpPr>
            <p:spPr>
              <a:xfrm>
                <a:off x="4283373" y="246260"/>
                <a:ext cx="52697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العنوان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2" name="Group 21"/>
            <p:cNvGrpSpPr/>
            <p:nvPr/>
          </p:nvGrpSpPr>
          <p:grpSpPr>
            <a:xfrm>
              <a:off x="3962398" y="966299"/>
              <a:ext cx="998419" cy="542950"/>
              <a:chOff x="4324527" y="137122"/>
              <a:chExt cx="745255" cy="745243"/>
            </a:xfrm>
          </p:grpSpPr>
          <p:sp>
            <p:nvSpPr>
              <p:cNvPr id="28" name="Oval 27"/>
              <p:cNvSpPr/>
              <p:nvPr/>
            </p:nvSpPr>
            <p:spPr>
              <a:xfrm>
                <a:off x="4324527"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9" name="Oval 4"/>
              <p:cNvSpPr/>
              <p:nvPr/>
            </p:nvSpPr>
            <p:spPr>
              <a:xfrm>
                <a:off x="4438285" y="246260"/>
                <a:ext cx="52697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التاريخ</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3" name="Group 22"/>
            <p:cNvGrpSpPr/>
            <p:nvPr/>
          </p:nvGrpSpPr>
          <p:grpSpPr>
            <a:xfrm>
              <a:off x="1066800" y="917550"/>
              <a:ext cx="998420" cy="542950"/>
              <a:chOff x="4174233" y="137122"/>
              <a:chExt cx="745255" cy="745243"/>
            </a:xfrm>
          </p:grpSpPr>
          <p:sp>
            <p:nvSpPr>
              <p:cNvPr id="26" name="Oval 25"/>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7" name="Oval 4"/>
              <p:cNvSpPr/>
              <p:nvPr/>
            </p:nvSpPr>
            <p:spPr>
              <a:xfrm>
                <a:off x="4216307" y="257986"/>
                <a:ext cx="63611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المشاركين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cxnSp>
          <p:nvCxnSpPr>
            <p:cNvPr id="24" name="Straight Connector 23"/>
            <p:cNvCxnSpPr/>
            <p:nvPr/>
          </p:nvCxnSpPr>
          <p:spPr>
            <a:xfrm>
              <a:off x="5511800" y="1637388"/>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3276600" y="1600199"/>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xmlns="" val="404795920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34150">
              <a:schemeClr val="accent5">
                <a:lumMod val="60000"/>
                <a:lumOff val="40000"/>
              </a:schemeClr>
            </a:gs>
            <a:gs pos="0">
              <a:srgbClr val="72C4D4"/>
            </a:gs>
            <a:gs pos="50000">
              <a:schemeClr val="accent2">
                <a:lumMod val="20000"/>
                <a:lumOff val="8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5" name="Arc 14"/>
          <p:cNvSpPr/>
          <p:nvPr/>
        </p:nvSpPr>
        <p:spPr>
          <a:xfrm flipH="1" flipV="1">
            <a:off x="5417644" y="-910464"/>
            <a:ext cx="7452711" cy="1820928"/>
          </a:xfrm>
          <a:prstGeom prst="arc">
            <a:avLst>
              <a:gd name="adj1" fmla="val 16200000"/>
              <a:gd name="adj2" fmla="val 4156"/>
            </a:avLst>
          </a:prstGeom>
          <a:solidFill>
            <a:schemeClr val="accent5">
              <a:lumMod val="75000"/>
            </a:schemeClr>
          </a:solidFill>
          <a:ln>
            <a:no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10" name="Rectangle 9"/>
          <p:cNvSpPr/>
          <p:nvPr/>
        </p:nvSpPr>
        <p:spPr>
          <a:xfrm>
            <a:off x="6638464" y="169476"/>
            <a:ext cx="2182008" cy="523220"/>
          </a:xfrm>
          <a:prstGeom prst="rect">
            <a:avLst/>
          </a:prstGeom>
        </p:spPr>
        <p:txBody>
          <a:bodyPr wrap="none">
            <a:spAutoFit/>
          </a:bodyPr>
          <a:lstStyle/>
          <a:p>
            <a:r>
              <a:rPr lang="ar-EG" sz="2800" dirty="0">
                <a:ln w="18415" cmpd="sng">
                  <a:solidFill>
                    <a:srgbClr val="FFFFFF"/>
                  </a:solidFill>
                  <a:prstDash val="solid"/>
                </a:ln>
                <a:solidFill>
                  <a:srgbClr val="FFFFFF"/>
                </a:solidFill>
                <a:effectLst>
                  <a:outerShdw blurRad="63500" dir="3600000" algn="tl" rotWithShape="0">
                    <a:srgbClr val="000000">
                      <a:alpha val="70000"/>
                    </a:srgbClr>
                  </a:outerShdw>
                </a:effectLst>
              </a:rPr>
              <a:t>الدورات التدريبية</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5914752" y="1676400"/>
            <a:ext cx="3071036" cy="1508105"/>
          </a:xfrm>
          <a:prstGeom prst="rect">
            <a:avLst/>
          </a:prstGeom>
        </p:spPr>
        <p:txBody>
          <a:bodyPr wrap="square">
            <a:spAutoFit/>
          </a:bodyPr>
          <a:lstStyle/>
          <a:p>
            <a:r>
              <a:rPr lang="ar-EG" sz="2300" b="1" dirty="0">
                <a:solidFill>
                  <a:srgbClr val="002060"/>
                </a:solidFill>
              </a:rPr>
              <a:t>ندوة عن الإرشاد الأكاديمي بكلية الآداب-جامعة الفيوم حاضرت فيها د/ أمل </a:t>
            </a:r>
            <a:r>
              <a:rPr lang="ar-EG" sz="2300" b="1" dirty="0" smtClean="0">
                <a:solidFill>
                  <a:srgbClr val="002060"/>
                </a:solidFill>
              </a:rPr>
              <a:t>جلال </a:t>
            </a:r>
            <a:r>
              <a:rPr lang="ar-EG" sz="2300" b="1" dirty="0">
                <a:solidFill>
                  <a:srgbClr val="002060"/>
                </a:solidFill>
              </a:rPr>
              <a:t>مدير وحدة الإرشاد الأكاديمي.</a:t>
            </a:r>
            <a:endParaRPr lang="en-US" sz="2300" b="1" dirty="0">
              <a:solidFill>
                <a:srgbClr val="002060"/>
              </a:solidFill>
            </a:endParaRPr>
          </a:p>
        </p:txBody>
      </p:sp>
      <p:sp>
        <p:nvSpPr>
          <p:cNvPr id="13" name="Rectangle 12"/>
          <p:cNvSpPr/>
          <p:nvPr/>
        </p:nvSpPr>
        <p:spPr>
          <a:xfrm>
            <a:off x="3962400" y="1828800"/>
            <a:ext cx="854722" cy="400110"/>
          </a:xfrm>
          <a:prstGeom prst="rect">
            <a:avLst/>
          </a:prstGeom>
        </p:spPr>
        <p:txBody>
          <a:bodyPr wrap="none">
            <a:spAutoFit/>
          </a:bodyPr>
          <a:lstStyle/>
          <a:p>
            <a:pPr algn="ctr"/>
            <a:r>
              <a:rPr lang="ar-EG" sz="2000" b="1" dirty="0" smtClean="0">
                <a:solidFill>
                  <a:srgbClr val="C00000"/>
                </a:solidFill>
              </a:rPr>
              <a:t>2021م</a:t>
            </a:r>
            <a:endParaRPr lang="ar-EG" sz="2000" b="1" dirty="0">
              <a:solidFill>
                <a:srgbClr val="C00000"/>
              </a:solidFill>
            </a:endParaRPr>
          </a:p>
        </p:txBody>
      </p:sp>
      <p:sp>
        <p:nvSpPr>
          <p:cNvPr id="14" name="Rectangle 13"/>
          <p:cNvSpPr/>
          <p:nvPr/>
        </p:nvSpPr>
        <p:spPr>
          <a:xfrm>
            <a:off x="152400" y="1828800"/>
            <a:ext cx="2898576" cy="1200329"/>
          </a:xfrm>
          <a:prstGeom prst="rect">
            <a:avLst/>
          </a:prstGeom>
        </p:spPr>
        <p:txBody>
          <a:bodyPr wrap="square">
            <a:spAutoFit/>
          </a:bodyPr>
          <a:lstStyle/>
          <a:p>
            <a:r>
              <a:rPr lang="ar-EG" sz="2400" b="1" dirty="0" err="1">
                <a:solidFill>
                  <a:srgbClr val="12623C"/>
                </a:solidFill>
              </a:rPr>
              <a:t>أ.م.د</a:t>
            </a:r>
            <a:r>
              <a:rPr lang="ar-EG" sz="2400" b="1" dirty="0">
                <a:solidFill>
                  <a:srgbClr val="12623C"/>
                </a:solidFill>
              </a:rPr>
              <a:t>/ إيمان عزت</a:t>
            </a:r>
            <a:endParaRPr lang="en-US" sz="2400" b="1" dirty="0">
              <a:solidFill>
                <a:srgbClr val="12623C"/>
              </a:solidFill>
            </a:endParaRPr>
          </a:p>
          <a:p>
            <a:r>
              <a:rPr lang="ar-EG" sz="2400" b="1" dirty="0">
                <a:solidFill>
                  <a:srgbClr val="12623C"/>
                </a:solidFill>
              </a:rPr>
              <a:t>د/ رانيا جمال</a:t>
            </a:r>
            <a:endParaRPr lang="en-US" sz="2400" b="1" dirty="0">
              <a:solidFill>
                <a:srgbClr val="12623C"/>
              </a:solidFill>
            </a:endParaRPr>
          </a:p>
          <a:p>
            <a:r>
              <a:rPr lang="ar-EG" sz="2400" b="1" dirty="0">
                <a:solidFill>
                  <a:srgbClr val="12623C"/>
                </a:solidFill>
              </a:rPr>
              <a:t>+ أعضاء الهيئة المعاونة</a:t>
            </a:r>
            <a:endParaRPr lang="en-US" sz="2400" b="1" dirty="0">
              <a:solidFill>
                <a:srgbClr val="12623C"/>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l="-921" t="53756" r="921" b="1"/>
          <a:stretch/>
        </p:blipFill>
        <p:spPr>
          <a:xfrm>
            <a:off x="2422737" y="3581400"/>
            <a:ext cx="4187152" cy="3009260"/>
          </a:xfrm>
          <a:prstGeom prst="ellipse">
            <a:avLst/>
          </a:prstGeom>
          <a:ln w="19050" cap="rnd">
            <a:solidFill>
              <a:schemeClr val="bg1"/>
            </a:solidFill>
            <a:prstDash val="solid"/>
          </a:ln>
          <a:effectLst>
            <a:outerShdw blurRad="127000" algn="bl" rotWithShape="0">
              <a:srgbClr val="000000"/>
            </a:outerShdw>
          </a:effectLst>
        </p:spPr>
      </p:pic>
      <p:grpSp>
        <p:nvGrpSpPr>
          <p:cNvPr id="16" name="Group 15"/>
          <p:cNvGrpSpPr/>
          <p:nvPr/>
        </p:nvGrpSpPr>
        <p:grpSpPr>
          <a:xfrm>
            <a:off x="1219200" y="917550"/>
            <a:ext cx="6665844" cy="2851615"/>
            <a:chOff x="1066800" y="917550"/>
            <a:chExt cx="6665844" cy="2851615"/>
          </a:xfrm>
        </p:grpSpPr>
        <p:grpSp>
          <p:nvGrpSpPr>
            <p:cNvPr id="17" name="Group 16"/>
            <p:cNvGrpSpPr/>
            <p:nvPr/>
          </p:nvGrpSpPr>
          <p:grpSpPr>
            <a:xfrm>
              <a:off x="6734224" y="981050"/>
              <a:ext cx="998420" cy="542950"/>
              <a:chOff x="4174233" y="137122"/>
              <a:chExt cx="745255" cy="745243"/>
            </a:xfrm>
          </p:grpSpPr>
          <p:sp>
            <p:nvSpPr>
              <p:cNvPr id="26" name="Oval 25"/>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7" name="Oval 4"/>
              <p:cNvSpPr/>
              <p:nvPr/>
            </p:nvSpPr>
            <p:spPr>
              <a:xfrm>
                <a:off x="4283373" y="246260"/>
                <a:ext cx="52697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العنوان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18" name="Group 17"/>
            <p:cNvGrpSpPr/>
            <p:nvPr/>
          </p:nvGrpSpPr>
          <p:grpSpPr>
            <a:xfrm>
              <a:off x="3962398" y="966299"/>
              <a:ext cx="998419" cy="542950"/>
              <a:chOff x="4324527" y="137122"/>
              <a:chExt cx="745255" cy="745243"/>
            </a:xfrm>
          </p:grpSpPr>
          <p:sp>
            <p:nvSpPr>
              <p:cNvPr id="24" name="Oval 23"/>
              <p:cNvSpPr/>
              <p:nvPr/>
            </p:nvSpPr>
            <p:spPr>
              <a:xfrm>
                <a:off x="4324527"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5" name="Oval 4"/>
              <p:cNvSpPr/>
              <p:nvPr/>
            </p:nvSpPr>
            <p:spPr>
              <a:xfrm>
                <a:off x="4438285" y="246260"/>
                <a:ext cx="52697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التاريخ</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19" name="Group 18"/>
            <p:cNvGrpSpPr/>
            <p:nvPr/>
          </p:nvGrpSpPr>
          <p:grpSpPr>
            <a:xfrm>
              <a:off x="1066800" y="917550"/>
              <a:ext cx="998420" cy="542950"/>
              <a:chOff x="4174233" y="137122"/>
              <a:chExt cx="745255" cy="745243"/>
            </a:xfrm>
          </p:grpSpPr>
          <p:sp>
            <p:nvSpPr>
              <p:cNvPr id="22" name="Oval 21"/>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3" name="Oval 4"/>
              <p:cNvSpPr/>
              <p:nvPr/>
            </p:nvSpPr>
            <p:spPr>
              <a:xfrm>
                <a:off x="4216307" y="257986"/>
                <a:ext cx="63611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المشاركين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cxnSp>
          <p:nvCxnSpPr>
            <p:cNvPr id="20" name="Straight Connector 19"/>
            <p:cNvCxnSpPr/>
            <p:nvPr/>
          </p:nvCxnSpPr>
          <p:spPr>
            <a:xfrm>
              <a:off x="5511800" y="1637388"/>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a:off x="3276600" y="1600199"/>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xmlns="" val="307094389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1E5AE"/>
            </a:gs>
            <a:gs pos="50000">
              <a:srgbClr val="BEE4D6"/>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5" name="Arc 14"/>
          <p:cNvSpPr/>
          <p:nvPr/>
        </p:nvSpPr>
        <p:spPr>
          <a:xfrm flipH="1" flipV="1">
            <a:off x="5417644" y="-910464"/>
            <a:ext cx="7452711" cy="1820928"/>
          </a:xfrm>
          <a:prstGeom prst="arc">
            <a:avLst>
              <a:gd name="adj1" fmla="val 16200000"/>
              <a:gd name="adj2" fmla="val 4156"/>
            </a:avLst>
          </a:prstGeom>
          <a:solidFill>
            <a:srgbClr val="12623C"/>
          </a:solidFill>
          <a:ln>
            <a:no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10" name="Rectangle 9"/>
          <p:cNvSpPr/>
          <p:nvPr/>
        </p:nvSpPr>
        <p:spPr>
          <a:xfrm>
            <a:off x="6228184" y="25039"/>
            <a:ext cx="2507418" cy="646331"/>
          </a:xfrm>
          <a:prstGeom prst="rect">
            <a:avLst/>
          </a:prstGeom>
        </p:spPr>
        <p:txBody>
          <a:bodyPr wrap="none">
            <a:spAutoFit/>
          </a:bodyPr>
          <a:lstStyle/>
          <a:p>
            <a:pPr lvl="0"/>
            <a:r>
              <a:rPr lang="ar-EG" sz="3600" dirty="0">
                <a:ln w="18415" cmpd="sng">
                  <a:solidFill>
                    <a:srgbClr val="FFFFFF"/>
                  </a:solidFill>
                  <a:prstDash val="solid"/>
                </a:ln>
                <a:solidFill>
                  <a:srgbClr val="FFFFFF"/>
                </a:solidFill>
                <a:effectLst>
                  <a:outerShdw blurRad="63500" dir="3600000" algn="tl" rotWithShape="0">
                    <a:srgbClr val="000000">
                      <a:alpha val="70000"/>
                    </a:srgbClr>
                  </a:outerShdw>
                </a:effectLst>
              </a:rPr>
              <a:t>الرحلات العلمية</a:t>
            </a:r>
          </a:p>
        </p:txBody>
      </p:sp>
      <p:sp>
        <p:nvSpPr>
          <p:cNvPr id="12" name="Rectangle 11"/>
          <p:cNvSpPr/>
          <p:nvPr/>
        </p:nvSpPr>
        <p:spPr>
          <a:xfrm>
            <a:off x="5943600" y="2035076"/>
            <a:ext cx="3012504" cy="2308324"/>
          </a:xfrm>
          <a:prstGeom prst="rect">
            <a:avLst/>
          </a:prstGeom>
        </p:spPr>
        <p:txBody>
          <a:bodyPr wrap="square">
            <a:spAutoFit/>
          </a:bodyPr>
          <a:lstStyle/>
          <a:p>
            <a:pPr algn="ctr" rtl="0"/>
            <a:r>
              <a:rPr lang="ar-EG" sz="2400" b="1" dirty="0">
                <a:solidFill>
                  <a:srgbClr val="002060"/>
                </a:solidFill>
              </a:rPr>
              <a:t>بعد تدريب الطلاب </a:t>
            </a:r>
            <a:r>
              <a:rPr lang="ar-EG" sz="2400" b="1" dirty="0" err="1">
                <a:solidFill>
                  <a:srgbClr val="002060"/>
                </a:solidFill>
              </a:rPr>
              <a:t>بمستشفي</a:t>
            </a:r>
            <a:r>
              <a:rPr lang="ar-EG" sz="2400" b="1" dirty="0">
                <a:solidFill>
                  <a:srgbClr val="002060"/>
                </a:solidFill>
              </a:rPr>
              <a:t> "جمال ماضي أبو </a:t>
            </a:r>
            <a:r>
              <a:rPr lang="ar-EG" sz="2400" b="1" dirty="0" err="1">
                <a:solidFill>
                  <a:srgbClr val="002060"/>
                </a:solidFill>
              </a:rPr>
              <a:t>العزايم</a:t>
            </a:r>
            <a:r>
              <a:rPr lang="ar-EG" sz="2400" b="1" dirty="0">
                <a:solidFill>
                  <a:srgbClr val="002060"/>
                </a:solidFill>
              </a:rPr>
              <a:t>" بالعياط، قام أعضاء القسم باختتام الرحلات العلمية من خلال حفل لتكريم القائمين على التدريب بالمستشفى. </a:t>
            </a:r>
          </a:p>
        </p:txBody>
      </p:sp>
      <p:sp>
        <p:nvSpPr>
          <p:cNvPr id="13" name="Rectangle 12"/>
          <p:cNvSpPr/>
          <p:nvPr/>
        </p:nvSpPr>
        <p:spPr>
          <a:xfrm>
            <a:off x="3576938" y="2061865"/>
            <a:ext cx="1794081" cy="461665"/>
          </a:xfrm>
          <a:prstGeom prst="rect">
            <a:avLst/>
          </a:prstGeom>
        </p:spPr>
        <p:txBody>
          <a:bodyPr wrap="none">
            <a:spAutoFit/>
          </a:bodyPr>
          <a:lstStyle/>
          <a:p>
            <a:r>
              <a:rPr lang="ar-EG" sz="2400" b="1" dirty="0">
                <a:solidFill>
                  <a:srgbClr val="C00000"/>
                </a:solidFill>
              </a:rPr>
              <a:t>ديسمبر 2020م</a:t>
            </a:r>
          </a:p>
        </p:txBody>
      </p:sp>
      <p:sp>
        <p:nvSpPr>
          <p:cNvPr id="14" name="Rectangle 13"/>
          <p:cNvSpPr/>
          <p:nvPr/>
        </p:nvSpPr>
        <p:spPr>
          <a:xfrm>
            <a:off x="368142" y="2057400"/>
            <a:ext cx="2700536" cy="1200329"/>
          </a:xfrm>
          <a:prstGeom prst="rect">
            <a:avLst/>
          </a:prstGeom>
        </p:spPr>
        <p:txBody>
          <a:bodyPr wrap="square">
            <a:spAutoFit/>
          </a:bodyPr>
          <a:lstStyle/>
          <a:p>
            <a:pPr algn="ctr"/>
            <a:r>
              <a:rPr lang="ar-EG" sz="2400" b="1" dirty="0">
                <a:solidFill>
                  <a:srgbClr val="12623C"/>
                </a:solidFill>
              </a:rPr>
              <a:t>أعضاء هيئة التدريس بقسم علم النفس </a:t>
            </a:r>
            <a:endParaRPr lang="ar-EG" sz="2400" b="1" dirty="0" smtClean="0">
              <a:solidFill>
                <a:srgbClr val="12623C"/>
              </a:solidFill>
            </a:endParaRPr>
          </a:p>
          <a:p>
            <a:pPr algn="ctr"/>
            <a:r>
              <a:rPr lang="ar-EG" sz="2400" b="1" dirty="0" smtClean="0">
                <a:solidFill>
                  <a:srgbClr val="12623C"/>
                </a:solidFill>
              </a:rPr>
              <a:t>والهيئة المعاونة</a:t>
            </a:r>
            <a:endParaRPr lang="en-US" sz="2400" b="1" dirty="0">
              <a:solidFill>
                <a:srgbClr val="12623C"/>
              </a:solidFill>
            </a:endParaRPr>
          </a:p>
        </p:txBody>
      </p:sp>
      <p:pic>
        <p:nvPicPr>
          <p:cNvPr id="2050" name="Picture 2" descr="C:\Users\dahb\Desktop\35110288685-_-xxl.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51520" y="188640"/>
            <a:ext cx="1151759" cy="113176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2438400" y="3810000"/>
            <a:ext cx="3989298" cy="2743200"/>
          </a:xfrm>
          <a:prstGeom prst="rect">
            <a:avLst/>
          </a:prstGeom>
          <a:blipFill rotWithShape="1">
            <a:blip r:embed="rId3"/>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6" name="Group 15"/>
          <p:cNvGrpSpPr/>
          <p:nvPr/>
        </p:nvGrpSpPr>
        <p:grpSpPr>
          <a:xfrm>
            <a:off x="1219200" y="1186985"/>
            <a:ext cx="6665844" cy="2851615"/>
            <a:chOff x="1066800" y="917550"/>
            <a:chExt cx="6665844" cy="2851615"/>
          </a:xfrm>
        </p:grpSpPr>
        <p:grpSp>
          <p:nvGrpSpPr>
            <p:cNvPr id="17" name="Group 16"/>
            <p:cNvGrpSpPr/>
            <p:nvPr/>
          </p:nvGrpSpPr>
          <p:grpSpPr>
            <a:xfrm>
              <a:off x="6734224" y="981050"/>
              <a:ext cx="998420" cy="542950"/>
              <a:chOff x="4174233" y="137122"/>
              <a:chExt cx="745255" cy="745243"/>
            </a:xfrm>
          </p:grpSpPr>
          <p:sp>
            <p:nvSpPr>
              <p:cNvPr id="26" name="Oval 25"/>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7" name="Oval 4"/>
              <p:cNvSpPr/>
              <p:nvPr/>
            </p:nvSpPr>
            <p:spPr>
              <a:xfrm>
                <a:off x="4283373" y="246260"/>
                <a:ext cx="52697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العنوان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18" name="Group 17"/>
            <p:cNvGrpSpPr/>
            <p:nvPr/>
          </p:nvGrpSpPr>
          <p:grpSpPr>
            <a:xfrm>
              <a:off x="3822370" y="966299"/>
              <a:ext cx="998419" cy="542950"/>
              <a:chOff x="4220005" y="137122"/>
              <a:chExt cx="745255" cy="745243"/>
            </a:xfrm>
          </p:grpSpPr>
          <p:sp>
            <p:nvSpPr>
              <p:cNvPr id="24" name="Oval 23"/>
              <p:cNvSpPr/>
              <p:nvPr/>
            </p:nvSpPr>
            <p:spPr>
              <a:xfrm>
                <a:off x="4220005"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5" name="Oval 4"/>
              <p:cNvSpPr/>
              <p:nvPr/>
            </p:nvSpPr>
            <p:spPr>
              <a:xfrm>
                <a:off x="4333763" y="246260"/>
                <a:ext cx="52697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التاريخ</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19" name="Group 18"/>
            <p:cNvGrpSpPr/>
            <p:nvPr/>
          </p:nvGrpSpPr>
          <p:grpSpPr>
            <a:xfrm>
              <a:off x="1066800" y="917550"/>
              <a:ext cx="998420" cy="542950"/>
              <a:chOff x="4174233" y="137122"/>
              <a:chExt cx="745255" cy="745243"/>
            </a:xfrm>
          </p:grpSpPr>
          <p:sp>
            <p:nvSpPr>
              <p:cNvPr id="22" name="Oval 21"/>
              <p:cNvSpPr/>
              <p:nvPr/>
            </p:nvSpPr>
            <p:spPr>
              <a:xfrm>
                <a:off x="4174233" y="137122"/>
                <a:ext cx="745255" cy="745243"/>
              </a:xfrm>
              <a:prstGeom prst="ellipse">
                <a:avLst/>
              </a:prstGeom>
              <a:ln/>
            </p:spPr>
            <p:style>
              <a:lnRef idx="2">
                <a:schemeClr val="accent6"/>
              </a:lnRef>
              <a:fillRef idx="1">
                <a:schemeClr val="lt1"/>
              </a:fillRef>
              <a:effectRef idx="0">
                <a:schemeClr val="accent6"/>
              </a:effectRef>
              <a:fontRef idx="minor">
                <a:schemeClr val="dk1"/>
              </a:fontRef>
            </p:style>
          </p:sp>
          <p:sp>
            <p:nvSpPr>
              <p:cNvPr id="23" name="Oval 4"/>
              <p:cNvSpPr/>
              <p:nvPr/>
            </p:nvSpPr>
            <p:spPr>
              <a:xfrm>
                <a:off x="4216307" y="257986"/>
                <a:ext cx="636115" cy="526967"/>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المشاركين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cxnSp>
          <p:nvCxnSpPr>
            <p:cNvPr id="20" name="Straight Connector 19"/>
            <p:cNvCxnSpPr/>
            <p:nvPr/>
          </p:nvCxnSpPr>
          <p:spPr>
            <a:xfrm>
              <a:off x="5511800" y="1637388"/>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a:off x="3048000" y="1600199"/>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xmlns="" val="1699358745"/>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2148117" y="5641925"/>
            <a:ext cx="6614883" cy="364415"/>
            <a:chOff x="289275" y="0"/>
            <a:chExt cx="6147592" cy="440942"/>
          </a:xfrm>
        </p:grpSpPr>
        <p:sp>
          <p:nvSpPr>
            <p:cNvPr id="71" name="Rectangle 70"/>
            <p:cNvSpPr/>
            <p:nvPr/>
          </p:nvSpPr>
          <p:spPr>
            <a:xfrm>
              <a:off x="289275" y="0"/>
              <a:ext cx="6147592" cy="440942"/>
            </a:xfrm>
            <a:prstGeom prst="rect">
              <a:avLst/>
            </a:prstGeom>
          </p:spPr>
          <p:style>
            <a:lnRef idx="3">
              <a:schemeClr val="lt1"/>
            </a:lnRef>
            <a:fillRef idx="1">
              <a:schemeClr val="accent6"/>
            </a:fillRef>
            <a:effectRef idx="1">
              <a:schemeClr val="accent6"/>
            </a:effectRef>
            <a:fontRef idx="minor">
              <a:schemeClr val="lt1"/>
            </a:fontRef>
          </p:style>
        </p:sp>
        <p:sp>
          <p:nvSpPr>
            <p:cNvPr id="72" name="Rectangle 71"/>
            <p:cNvSpPr/>
            <p:nvPr/>
          </p:nvSpPr>
          <p:spPr>
            <a:xfrm>
              <a:off x="289275" y="0"/>
              <a:ext cx="6147592" cy="440942"/>
            </a:xfrm>
            <a:prstGeom prst="rect">
              <a:avLst/>
            </a:prstGeom>
          </p:spPr>
          <p:style>
            <a:lnRef idx="3">
              <a:schemeClr val="lt1"/>
            </a:lnRef>
            <a:fillRef idx="1">
              <a:schemeClr val="accent6"/>
            </a:fillRef>
            <a:effectRef idx="1">
              <a:schemeClr val="accent6"/>
            </a:effectRef>
            <a:fontRef idx="minor">
              <a:schemeClr val="lt1"/>
            </a:fontRef>
          </p:style>
          <p:txBody>
            <a:bodyPr spcFirstLastPara="0" vert="horz" wrap="square" lIns="349998" tIns="60960" rIns="60960" bIns="60960" numCol="1" spcCol="1270" anchor="ctr" anchorCtr="0">
              <a:noAutofit/>
            </a:bodyPr>
            <a:lstStyle/>
            <a:p>
              <a:pPr algn="just"/>
              <a:r>
                <a:rPr lang="ar-EG" sz="2400" b="1" dirty="0"/>
                <a:t>د. محمد فتحي </a:t>
              </a:r>
              <a:endParaRPr lang="en-US" sz="2400" dirty="0"/>
            </a:p>
          </p:txBody>
        </p:sp>
      </p:grpSp>
      <p:grpSp>
        <p:nvGrpSpPr>
          <p:cNvPr id="59" name="Group 58"/>
          <p:cNvGrpSpPr/>
          <p:nvPr/>
        </p:nvGrpSpPr>
        <p:grpSpPr>
          <a:xfrm>
            <a:off x="2148117" y="770205"/>
            <a:ext cx="6614883" cy="364415"/>
            <a:chOff x="289275" y="0"/>
            <a:chExt cx="6147592" cy="440942"/>
          </a:xfrm>
        </p:grpSpPr>
        <p:sp>
          <p:nvSpPr>
            <p:cNvPr id="60" name="Rectangle 59"/>
            <p:cNvSpPr/>
            <p:nvPr/>
          </p:nvSpPr>
          <p:spPr>
            <a:xfrm>
              <a:off x="289275" y="0"/>
              <a:ext cx="6147592" cy="440942"/>
            </a:xfrm>
            <a:prstGeom prst="rect">
              <a:avLst/>
            </a:prstGeom>
          </p:spPr>
          <p:style>
            <a:lnRef idx="3">
              <a:schemeClr val="lt1"/>
            </a:lnRef>
            <a:fillRef idx="1">
              <a:schemeClr val="accent6"/>
            </a:fillRef>
            <a:effectRef idx="1">
              <a:schemeClr val="accent6"/>
            </a:effectRef>
            <a:fontRef idx="minor">
              <a:schemeClr val="lt1"/>
            </a:fontRef>
          </p:style>
        </p:sp>
        <p:sp>
          <p:nvSpPr>
            <p:cNvPr id="65" name="Rectangle 64"/>
            <p:cNvSpPr/>
            <p:nvPr/>
          </p:nvSpPr>
          <p:spPr>
            <a:xfrm>
              <a:off x="289275" y="0"/>
              <a:ext cx="6147592" cy="440942"/>
            </a:xfrm>
            <a:prstGeom prst="rect">
              <a:avLst/>
            </a:prstGeom>
          </p:spPr>
          <p:style>
            <a:lnRef idx="3">
              <a:schemeClr val="lt1"/>
            </a:lnRef>
            <a:fillRef idx="1">
              <a:schemeClr val="accent6"/>
            </a:fillRef>
            <a:effectRef idx="1">
              <a:schemeClr val="accent6"/>
            </a:effectRef>
            <a:fontRef idx="minor">
              <a:schemeClr val="lt1"/>
            </a:fontRef>
          </p:style>
          <p:txBody>
            <a:bodyPr spcFirstLastPara="0" vert="horz" wrap="square" lIns="349998" tIns="60960" rIns="60960" bIns="60960" numCol="1" spcCol="1270" anchor="ctr" anchorCtr="0">
              <a:noAutofit/>
            </a:bodyPr>
            <a:lstStyle/>
            <a:p>
              <a:pPr algn="just"/>
              <a:r>
                <a:rPr lang="ar-EG" sz="2400" b="1" dirty="0" err="1"/>
                <a:t>أ.د</a:t>
              </a:r>
              <a:r>
                <a:rPr lang="ar-EG" sz="2400" b="1" dirty="0"/>
                <a:t> إيمان محمد صبري</a:t>
              </a:r>
              <a:endParaRPr lang="en-US" sz="2400" dirty="0"/>
            </a:p>
          </p:txBody>
        </p:sp>
      </p:grpSp>
      <p:grpSp>
        <p:nvGrpSpPr>
          <p:cNvPr id="34" name="Group 33"/>
          <p:cNvGrpSpPr/>
          <p:nvPr/>
        </p:nvGrpSpPr>
        <p:grpSpPr>
          <a:xfrm>
            <a:off x="2903365" y="1806525"/>
            <a:ext cx="5859635" cy="364415"/>
            <a:chOff x="289275" y="0"/>
            <a:chExt cx="6147592" cy="440942"/>
          </a:xfrm>
        </p:grpSpPr>
        <p:sp>
          <p:nvSpPr>
            <p:cNvPr id="35" name="Rectangle 34"/>
            <p:cNvSpPr/>
            <p:nvPr/>
          </p:nvSpPr>
          <p:spPr>
            <a:xfrm>
              <a:off x="289275" y="0"/>
              <a:ext cx="6147592" cy="440942"/>
            </a:xfrm>
            <a:prstGeom prst="rect">
              <a:avLst/>
            </a:prstGeom>
          </p:spPr>
          <p:style>
            <a:lnRef idx="3">
              <a:schemeClr val="lt1"/>
            </a:lnRef>
            <a:fillRef idx="1">
              <a:schemeClr val="accent5"/>
            </a:fillRef>
            <a:effectRef idx="1">
              <a:schemeClr val="accent5"/>
            </a:effectRef>
            <a:fontRef idx="minor">
              <a:schemeClr val="lt1"/>
            </a:fontRef>
          </p:style>
        </p:sp>
        <p:sp>
          <p:nvSpPr>
            <p:cNvPr id="36" name="Rectangle 35"/>
            <p:cNvSpPr/>
            <p:nvPr/>
          </p:nvSpPr>
          <p:spPr>
            <a:xfrm>
              <a:off x="289275" y="0"/>
              <a:ext cx="6147592" cy="440942"/>
            </a:xfrm>
            <a:prstGeom prst="rect">
              <a:avLst/>
            </a:prstGeom>
          </p:spPr>
          <p:style>
            <a:lnRef idx="3">
              <a:schemeClr val="lt1"/>
            </a:lnRef>
            <a:fillRef idx="1">
              <a:schemeClr val="accent5"/>
            </a:fillRef>
            <a:effectRef idx="1">
              <a:schemeClr val="accent5"/>
            </a:effectRef>
            <a:fontRef idx="minor">
              <a:schemeClr val="lt1"/>
            </a:fontRef>
          </p:style>
          <p:txBody>
            <a:bodyPr spcFirstLastPara="0" vert="horz" wrap="square" lIns="349998" tIns="60960" rIns="60960" bIns="60960" numCol="1" spcCol="1270" anchor="ctr" anchorCtr="0">
              <a:noAutofit/>
            </a:bodyPr>
            <a:lstStyle/>
            <a:p>
              <a:pPr algn="just"/>
              <a:r>
                <a:rPr lang="ar-EG" sz="2400" b="1" dirty="0" err="1"/>
                <a:t>أ.م.د</a:t>
              </a:r>
              <a:r>
                <a:rPr lang="ar-EG" sz="2400" b="1" dirty="0"/>
                <a:t>/ سيد أحمد الوكيل</a:t>
              </a:r>
              <a:endParaRPr lang="en-US" sz="2400" dirty="0"/>
            </a:p>
          </p:txBody>
        </p:sp>
      </p:grpSp>
      <p:sp>
        <p:nvSpPr>
          <p:cNvPr id="39" name="Rectangle 38"/>
          <p:cNvSpPr/>
          <p:nvPr/>
        </p:nvSpPr>
        <p:spPr>
          <a:xfrm>
            <a:off x="2953226" y="2418590"/>
            <a:ext cx="5809774" cy="364415"/>
          </a:xfrm>
          <a:prstGeom prst="rect">
            <a:avLst/>
          </a:prstGeom>
        </p:spPr>
        <p:style>
          <a:lnRef idx="3">
            <a:schemeClr val="lt1"/>
          </a:lnRef>
          <a:fillRef idx="1">
            <a:schemeClr val="accent1"/>
          </a:fillRef>
          <a:effectRef idx="1">
            <a:schemeClr val="accent1"/>
          </a:effectRef>
          <a:fontRef idx="minor">
            <a:schemeClr val="lt1"/>
          </a:fontRef>
        </p:style>
        <p:txBody>
          <a:bodyPr spcFirstLastPara="0" vert="horz" wrap="square" lIns="349998" tIns="60960" rIns="60960" bIns="60960" numCol="1" spcCol="1270" anchor="ctr" anchorCtr="0">
            <a:noAutofit/>
          </a:bodyPr>
          <a:lstStyle/>
          <a:p>
            <a:pPr algn="just"/>
            <a:r>
              <a:rPr lang="ar-EG" sz="2400" b="1" dirty="0" err="1"/>
              <a:t>أ.م.د</a:t>
            </a:r>
            <a:r>
              <a:rPr lang="ar-EG" sz="2400" b="1" dirty="0"/>
              <a:t>/ إيمان عزت عبادة</a:t>
            </a:r>
            <a:endParaRPr lang="en-US" sz="2400" dirty="0"/>
          </a:p>
        </p:txBody>
      </p:sp>
      <p:grpSp>
        <p:nvGrpSpPr>
          <p:cNvPr id="40" name="Group 39"/>
          <p:cNvGrpSpPr/>
          <p:nvPr/>
        </p:nvGrpSpPr>
        <p:grpSpPr>
          <a:xfrm>
            <a:off x="3057990" y="3085340"/>
            <a:ext cx="5705010" cy="364415"/>
            <a:chOff x="289275" y="0"/>
            <a:chExt cx="6147592" cy="440942"/>
          </a:xfrm>
        </p:grpSpPr>
        <p:sp>
          <p:nvSpPr>
            <p:cNvPr id="41" name="Rectangle 40"/>
            <p:cNvSpPr/>
            <p:nvPr/>
          </p:nvSpPr>
          <p:spPr>
            <a:xfrm>
              <a:off x="289275" y="0"/>
              <a:ext cx="6147592" cy="440942"/>
            </a:xfrm>
            <a:prstGeom prst="rect">
              <a:avLst/>
            </a:prstGeom>
          </p:spPr>
          <p:style>
            <a:lnRef idx="3">
              <a:schemeClr val="lt1"/>
            </a:lnRef>
            <a:fillRef idx="1">
              <a:schemeClr val="accent6"/>
            </a:fillRef>
            <a:effectRef idx="1">
              <a:schemeClr val="accent6"/>
            </a:effectRef>
            <a:fontRef idx="minor">
              <a:schemeClr val="lt1"/>
            </a:fontRef>
          </p:style>
        </p:sp>
        <p:sp>
          <p:nvSpPr>
            <p:cNvPr id="42" name="Rectangle 41"/>
            <p:cNvSpPr/>
            <p:nvPr/>
          </p:nvSpPr>
          <p:spPr>
            <a:xfrm>
              <a:off x="289275" y="0"/>
              <a:ext cx="6147592" cy="440942"/>
            </a:xfrm>
            <a:prstGeom prst="rect">
              <a:avLst/>
            </a:prstGeom>
          </p:spPr>
          <p:style>
            <a:lnRef idx="3">
              <a:schemeClr val="lt1"/>
            </a:lnRef>
            <a:fillRef idx="1">
              <a:schemeClr val="accent6"/>
            </a:fillRef>
            <a:effectRef idx="1">
              <a:schemeClr val="accent6"/>
            </a:effectRef>
            <a:fontRef idx="minor">
              <a:schemeClr val="lt1"/>
            </a:fontRef>
          </p:style>
          <p:txBody>
            <a:bodyPr spcFirstLastPara="0" vert="horz" wrap="square" lIns="349998" tIns="60960" rIns="60960" bIns="60960" numCol="1" spcCol="1270" anchor="ctr" anchorCtr="0">
              <a:noAutofit/>
            </a:bodyPr>
            <a:lstStyle/>
            <a:p>
              <a:pPr algn="just"/>
              <a:r>
                <a:rPr lang="ar-EG" sz="2400" b="1" dirty="0"/>
                <a:t>د/ شيرين عبد الوهاب </a:t>
              </a:r>
              <a:r>
                <a:rPr lang="ar-AE" sz="2400" b="1" dirty="0" smtClean="0"/>
                <a:t>أحمد</a:t>
              </a:r>
              <a:endParaRPr lang="en-US" sz="2400" dirty="0"/>
            </a:p>
          </p:txBody>
        </p:sp>
      </p:grpSp>
      <p:grpSp>
        <p:nvGrpSpPr>
          <p:cNvPr id="43" name="Group 42"/>
          <p:cNvGrpSpPr/>
          <p:nvPr/>
        </p:nvGrpSpPr>
        <p:grpSpPr>
          <a:xfrm>
            <a:off x="2953226" y="3777490"/>
            <a:ext cx="5809774" cy="364415"/>
            <a:chOff x="289275" y="0"/>
            <a:chExt cx="6147592" cy="440942"/>
          </a:xfrm>
        </p:grpSpPr>
        <p:sp>
          <p:nvSpPr>
            <p:cNvPr id="44" name="Rectangle 43"/>
            <p:cNvSpPr/>
            <p:nvPr/>
          </p:nvSpPr>
          <p:spPr>
            <a:xfrm>
              <a:off x="289275" y="0"/>
              <a:ext cx="6147592" cy="440942"/>
            </a:xfrm>
            <a:prstGeom prst="rect">
              <a:avLst/>
            </a:prstGeom>
          </p:spPr>
          <p:style>
            <a:lnRef idx="3">
              <a:schemeClr val="lt1"/>
            </a:lnRef>
            <a:fillRef idx="1">
              <a:schemeClr val="accent3"/>
            </a:fillRef>
            <a:effectRef idx="1">
              <a:schemeClr val="accent3"/>
            </a:effectRef>
            <a:fontRef idx="minor">
              <a:schemeClr val="lt1"/>
            </a:fontRef>
          </p:style>
        </p:sp>
        <p:sp>
          <p:nvSpPr>
            <p:cNvPr id="45" name="Rectangle 44"/>
            <p:cNvSpPr/>
            <p:nvPr/>
          </p:nvSpPr>
          <p:spPr>
            <a:xfrm>
              <a:off x="289275" y="0"/>
              <a:ext cx="6147592" cy="440942"/>
            </a:xfrm>
            <a:prstGeom prst="rect">
              <a:avLst/>
            </a:prstGeom>
          </p:spPr>
          <p:style>
            <a:lnRef idx="3">
              <a:schemeClr val="lt1"/>
            </a:lnRef>
            <a:fillRef idx="1">
              <a:schemeClr val="accent3"/>
            </a:fillRef>
            <a:effectRef idx="1">
              <a:schemeClr val="accent3"/>
            </a:effectRef>
            <a:fontRef idx="minor">
              <a:schemeClr val="lt1"/>
            </a:fontRef>
          </p:style>
          <p:txBody>
            <a:bodyPr spcFirstLastPara="0" vert="horz" wrap="square" lIns="349998" tIns="60960" rIns="60960" bIns="60960" numCol="1" spcCol="1270" anchor="ctr" anchorCtr="0">
              <a:noAutofit/>
            </a:bodyPr>
            <a:lstStyle/>
            <a:p>
              <a:pPr algn="just"/>
              <a:r>
                <a:rPr lang="ar-EG" sz="2400" b="1" dirty="0"/>
                <a:t>د/ </a:t>
              </a:r>
              <a:r>
                <a:rPr lang="ar-EG" sz="2400" b="1" dirty="0" err="1"/>
                <a:t>شيربن</a:t>
              </a:r>
              <a:r>
                <a:rPr lang="ar-EG" sz="2400" b="1" dirty="0"/>
                <a:t> فاروق طنطاوي</a:t>
              </a:r>
              <a:endParaRPr lang="en-US" sz="2400" dirty="0"/>
            </a:p>
          </p:txBody>
        </p:sp>
      </p:grpSp>
      <p:grpSp>
        <p:nvGrpSpPr>
          <p:cNvPr id="46" name="Group 45"/>
          <p:cNvGrpSpPr/>
          <p:nvPr/>
        </p:nvGrpSpPr>
        <p:grpSpPr>
          <a:xfrm>
            <a:off x="2715564" y="4412490"/>
            <a:ext cx="6047436" cy="364415"/>
            <a:chOff x="289275" y="0"/>
            <a:chExt cx="6147592" cy="440942"/>
          </a:xfrm>
        </p:grpSpPr>
        <p:sp>
          <p:nvSpPr>
            <p:cNvPr id="47" name="Rectangle 46"/>
            <p:cNvSpPr/>
            <p:nvPr/>
          </p:nvSpPr>
          <p:spPr>
            <a:xfrm>
              <a:off x="289275" y="0"/>
              <a:ext cx="6147592" cy="440942"/>
            </a:xfrm>
            <a:prstGeom prst="rect">
              <a:avLst/>
            </a:prstGeom>
          </p:spPr>
          <p:style>
            <a:lnRef idx="3">
              <a:schemeClr val="lt1"/>
            </a:lnRef>
            <a:fillRef idx="1">
              <a:schemeClr val="accent5"/>
            </a:fillRef>
            <a:effectRef idx="1">
              <a:schemeClr val="accent5"/>
            </a:effectRef>
            <a:fontRef idx="minor">
              <a:schemeClr val="lt1"/>
            </a:fontRef>
          </p:style>
        </p:sp>
        <p:sp>
          <p:nvSpPr>
            <p:cNvPr id="48" name="Rectangle 47"/>
            <p:cNvSpPr/>
            <p:nvPr/>
          </p:nvSpPr>
          <p:spPr>
            <a:xfrm>
              <a:off x="289275" y="0"/>
              <a:ext cx="6147592" cy="440942"/>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349998" tIns="60960" rIns="60960" bIns="60960" numCol="1" spcCol="1270" anchor="ctr" anchorCtr="0">
              <a:noAutofit/>
            </a:bodyPr>
            <a:lstStyle/>
            <a:p>
              <a:pPr algn="just"/>
              <a:r>
                <a:rPr lang="ar-EG" sz="2400" b="1" dirty="0"/>
                <a:t>د/ نيفين نيروز وهيب</a:t>
              </a:r>
              <a:endParaRPr lang="en-US" sz="2400" dirty="0"/>
            </a:p>
          </p:txBody>
        </p:sp>
      </p:grpSp>
      <p:grpSp>
        <p:nvGrpSpPr>
          <p:cNvPr id="49" name="Group 48"/>
          <p:cNvGrpSpPr/>
          <p:nvPr/>
        </p:nvGrpSpPr>
        <p:grpSpPr>
          <a:xfrm>
            <a:off x="2676525" y="5057725"/>
            <a:ext cx="6092512" cy="364415"/>
            <a:chOff x="289275" y="0"/>
            <a:chExt cx="6147592" cy="440942"/>
          </a:xfrm>
        </p:grpSpPr>
        <p:sp>
          <p:nvSpPr>
            <p:cNvPr id="50" name="Rectangle 49"/>
            <p:cNvSpPr/>
            <p:nvPr/>
          </p:nvSpPr>
          <p:spPr>
            <a:xfrm>
              <a:off x="289275" y="0"/>
              <a:ext cx="6147592" cy="440942"/>
            </a:xfrm>
            <a:prstGeom prst="rect">
              <a:avLst/>
            </a:prstGeom>
            <a:solidFill>
              <a:srgbClr val="71E5AE"/>
            </a:solidFill>
          </p:spPr>
          <p:style>
            <a:lnRef idx="3">
              <a:schemeClr val="lt1"/>
            </a:lnRef>
            <a:fillRef idx="1">
              <a:schemeClr val="accent5"/>
            </a:fillRef>
            <a:effectRef idx="1">
              <a:schemeClr val="accent5"/>
            </a:effectRef>
            <a:fontRef idx="minor">
              <a:schemeClr val="lt1"/>
            </a:fontRef>
          </p:style>
        </p:sp>
        <p:sp>
          <p:nvSpPr>
            <p:cNvPr id="51" name="Rectangle 50"/>
            <p:cNvSpPr/>
            <p:nvPr/>
          </p:nvSpPr>
          <p:spPr>
            <a:xfrm>
              <a:off x="289275" y="0"/>
              <a:ext cx="6147592" cy="440942"/>
            </a:xfrm>
            <a:prstGeom prst="rect">
              <a:avLst/>
            </a:prstGeom>
          </p:spPr>
          <p:style>
            <a:lnRef idx="3">
              <a:schemeClr val="lt1"/>
            </a:lnRef>
            <a:fillRef idx="1">
              <a:schemeClr val="accent1"/>
            </a:fillRef>
            <a:effectRef idx="1">
              <a:schemeClr val="accent1"/>
            </a:effectRef>
            <a:fontRef idx="minor">
              <a:schemeClr val="lt1"/>
            </a:fontRef>
          </p:style>
          <p:txBody>
            <a:bodyPr spcFirstLastPara="0" vert="horz" wrap="square" lIns="349998" tIns="60960" rIns="60960" bIns="60960" numCol="1" spcCol="1270" anchor="ctr" anchorCtr="0">
              <a:noAutofit/>
            </a:bodyPr>
            <a:lstStyle/>
            <a:p>
              <a:pPr algn="just"/>
              <a:r>
                <a:rPr lang="ar-EG" sz="2400" b="1" dirty="0"/>
                <a:t>د/ علاء محمد عليوة</a:t>
              </a:r>
              <a:endParaRPr lang="en-US" sz="2400" dirty="0"/>
            </a:p>
          </p:txBody>
        </p:sp>
      </p:grpSp>
      <p:grpSp>
        <p:nvGrpSpPr>
          <p:cNvPr id="52" name="Group 51"/>
          <p:cNvGrpSpPr/>
          <p:nvPr/>
        </p:nvGrpSpPr>
        <p:grpSpPr>
          <a:xfrm>
            <a:off x="1600200" y="6234940"/>
            <a:ext cx="7162800" cy="364415"/>
            <a:chOff x="289275" y="0"/>
            <a:chExt cx="6147592" cy="440942"/>
          </a:xfrm>
        </p:grpSpPr>
        <p:sp>
          <p:nvSpPr>
            <p:cNvPr id="53" name="Rectangle 52"/>
            <p:cNvSpPr/>
            <p:nvPr/>
          </p:nvSpPr>
          <p:spPr>
            <a:xfrm>
              <a:off x="289275" y="0"/>
              <a:ext cx="6147592" cy="440942"/>
            </a:xfrm>
            <a:prstGeom prst="rect">
              <a:avLst/>
            </a:prstGeom>
          </p:spPr>
          <p:style>
            <a:lnRef idx="3">
              <a:schemeClr val="lt1"/>
            </a:lnRef>
            <a:fillRef idx="1">
              <a:schemeClr val="accent5"/>
            </a:fillRef>
            <a:effectRef idx="1">
              <a:schemeClr val="accent5"/>
            </a:effectRef>
            <a:fontRef idx="minor">
              <a:schemeClr val="lt1"/>
            </a:fontRef>
          </p:style>
        </p:sp>
        <p:sp>
          <p:nvSpPr>
            <p:cNvPr id="54" name="Rectangle 53"/>
            <p:cNvSpPr/>
            <p:nvPr/>
          </p:nvSpPr>
          <p:spPr>
            <a:xfrm>
              <a:off x="289275" y="0"/>
              <a:ext cx="6147592" cy="440942"/>
            </a:xfrm>
            <a:prstGeom prst="rect">
              <a:avLst/>
            </a:prstGeom>
          </p:spPr>
          <p:style>
            <a:lnRef idx="3">
              <a:schemeClr val="lt1"/>
            </a:lnRef>
            <a:fillRef idx="1">
              <a:schemeClr val="accent5"/>
            </a:fillRef>
            <a:effectRef idx="1">
              <a:schemeClr val="accent5"/>
            </a:effectRef>
            <a:fontRef idx="minor">
              <a:schemeClr val="lt1"/>
            </a:fontRef>
          </p:style>
          <p:txBody>
            <a:bodyPr spcFirstLastPara="0" vert="horz" wrap="square" lIns="349998" tIns="60960" rIns="60960" bIns="60960" numCol="1" spcCol="1270" anchor="ctr" anchorCtr="0">
              <a:noAutofit/>
            </a:bodyPr>
            <a:lstStyle/>
            <a:p>
              <a:pPr algn="just"/>
              <a:r>
                <a:rPr lang="ar-EG" sz="2400" b="1" dirty="0"/>
                <a:t>د/ رانيا جمال حسين</a:t>
              </a:r>
              <a:endParaRPr lang="en-US" sz="2400" dirty="0"/>
            </a:p>
          </p:txBody>
        </p:sp>
      </p:grpSp>
      <p:grpSp>
        <p:nvGrpSpPr>
          <p:cNvPr id="13" name="Group 12"/>
          <p:cNvGrpSpPr/>
          <p:nvPr/>
        </p:nvGrpSpPr>
        <p:grpSpPr>
          <a:xfrm>
            <a:off x="1647216" y="269662"/>
            <a:ext cx="7115784" cy="364415"/>
            <a:chOff x="289275" y="0"/>
            <a:chExt cx="6147592" cy="440942"/>
          </a:xfrm>
        </p:grpSpPr>
        <p:sp>
          <p:nvSpPr>
            <p:cNvPr id="14" name="Rectangle 13"/>
            <p:cNvSpPr/>
            <p:nvPr/>
          </p:nvSpPr>
          <p:spPr>
            <a:xfrm>
              <a:off x="289275" y="0"/>
              <a:ext cx="6147592" cy="440942"/>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Rectangle 14"/>
            <p:cNvSpPr/>
            <p:nvPr/>
          </p:nvSpPr>
          <p:spPr>
            <a:xfrm>
              <a:off x="289275" y="0"/>
              <a:ext cx="6147592" cy="4409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9998" tIns="60960" rIns="60960" bIns="60960" numCol="1" spcCol="1270" anchor="ctr" anchorCtr="0">
              <a:noAutofit/>
            </a:bodyPr>
            <a:lstStyle/>
            <a:p>
              <a:pPr lvl="0" algn="just" defTabSz="1066800" rtl="1">
                <a:lnSpc>
                  <a:spcPct val="90000"/>
                </a:lnSpc>
                <a:spcBef>
                  <a:spcPct val="0"/>
                </a:spcBef>
                <a:spcAft>
                  <a:spcPct val="35000"/>
                </a:spcAft>
              </a:pPr>
              <a:r>
                <a:rPr lang="ar-EG" sz="2400" b="1" kern="1200" dirty="0" err="1" smtClean="0"/>
                <a:t>أ.د</a:t>
              </a:r>
              <a:r>
                <a:rPr lang="ar-EG" sz="2400" b="1" kern="1200" dirty="0" smtClean="0"/>
                <a:t>/ هناء أحمد شويخ</a:t>
              </a:r>
              <a:endParaRPr lang="ar-EG" sz="2400" kern="1200" dirty="0"/>
            </a:p>
          </p:txBody>
        </p:sp>
      </p:grpSp>
      <p:sp>
        <p:nvSpPr>
          <p:cNvPr id="6" name="Subtitle 2"/>
          <p:cNvSpPr txBox="1">
            <a:spLocks/>
          </p:cNvSpPr>
          <p:nvPr/>
        </p:nvSpPr>
        <p:spPr>
          <a:xfrm>
            <a:off x="-55512" y="3068960"/>
            <a:ext cx="2304256" cy="2304256"/>
          </a:xfrm>
          <a:prstGeom prst="rect">
            <a:avLst/>
          </a:prstGeom>
        </p:spPr>
        <p:txBody>
          <a:bodyPr vert="horz" lIns="91440" tIns="45720" rIns="91440" bIns="45720" rtlCol="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ar-EG" sz="6600" b="1" dirty="0">
                <a:solidFill>
                  <a:srgbClr val="C00000"/>
                </a:solidFill>
              </a:rPr>
              <a:t>الأنشطة الفردية</a:t>
            </a:r>
          </a:p>
        </p:txBody>
      </p:sp>
      <p:sp>
        <p:nvSpPr>
          <p:cNvPr id="9" name="Oval 8"/>
          <p:cNvSpPr/>
          <p:nvPr/>
        </p:nvSpPr>
        <p:spPr>
          <a:xfrm>
            <a:off x="484548" y="1268760"/>
            <a:ext cx="1224136" cy="1224136"/>
          </a:xfrm>
          <a:prstGeom prst="ellipse">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EG"/>
          </a:p>
        </p:txBody>
      </p:sp>
      <p:sp>
        <p:nvSpPr>
          <p:cNvPr id="11" name="Title 1"/>
          <p:cNvSpPr>
            <a:spLocks noGrp="1"/>
          </p:cNvSpPr>
          <p:nvPr>
            <p:ph type="ctrTitle"/>
          </p:nvPr>
        </p:nvSpPr>
        <p:spPr>
          <a:xfrm>
            <a:off x="448544" y="1389273"/>
            <a:ext cx="1296144" cy="98311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b="1" spc="50" dirty="0" smtClean="0">
                <a:ln w="11430"/>
                <a:solidFill>
                  <a:sysClr val="windowText" lastClr="000000"/>
                </a:solidFill>
                <a:effectLst>
                  <a:outerShdw blurRad="76200" dist="50800" dir="5400000" algn="tl" rotWithShape="0">
                    <a:srgbClr val="000000">
                      <a:alpha val="65000"/>
                    </a:srgbClr>
                  </a:outerShdw>
                </a:effectLst>
              </a:rPr>
              <a:t>ثانياً</a:t>
            </a:r>
            <a:endParaRPr lang="ar-EG" b="1" spc="50" dirty="0">
              <a:ln w="11430"/>
              <a:solidFill>
                <a:sysClr val="windowText" lastClr="000000"/>
              </a:solidFill>
              <a:effectLst>
                <a:outerShdw blurRad="76200" dist="50800" dir="5400000" algn="tl" rotWithShape="0">
                  <a:srgbClr val="000000">
                    <a:alpha val="65000"/>
                  </a:srgbClr>
                </a:outerShdw>
              </a:effectLst>
            </a:endParaRPr>
          </a:p>
        </p:txBody>
      </p:sp>
      <p:grpSp>
        <p:nvGrpSpPr>
          <p:cNvPr id="23" name="Group 22"/>
          <p:cNvGrpSpPr/>
          <p:nvPr/>
        </p:nvGrpSpPr>
        <p:grpSpPr>
          <a:xfrm>
            <a:off x="2554739" y="1266065"/>
            <a:ext cx="6208261" cy="364415"/>
            <a:chOff x="289275" y="0"/>
            <a:chExt cx="6147592" cy="440942"/>
          </a:xfrm>
        </p:grpSpPr>
        <p:sp>
          <p:nvSpPr>
            <p:cNvPr id="24" name="Rectangle 23"/>
            <p:cNvSpPr/>
            <p:nvPr/>
          </p:nvSpPr>
          <p:spPr>
            <a:xfrm>
              <a:off x="289275" y="0"/>
              <a:ext cx="6147592" cy="440942"/>
            </a:xfrm>
            <a:prstGeom prst="rect">
              <a:avLst/>
            </a:prstGeom>
          </p:spPr>
          <p:style>
            <a:lnRef idx="3">
              <a:schemeClr val="lt1"/>
            </a:lnRef>
            <a:fillRef idx="1">
              <a:schemeClr val="accent5"/>
            </a:fillRef>
            <a:effectRef idx="1">
              <a:schemeClr val="accent5"/>
            </a:effectRef>
            <a:fontRef idx="minor">
              <a:schemeClr val="lt1"/>
            </a:fontRef>
          </p:style>
        </p:sp>
        <p:sp>
          <p:nvSpPr>
            <p:cNvPr id="25" name="Rectangle 24"/>
            <p:cNvSpPr/>
            <p:nvPr/>
          </p:nvSpPr>
          <p:spPr>
            <a:xfrm>
              <a:off x="289275" y="0"/>
              <a:ext cx="6147592" cy="440942"/>
            </a:xfrm>
            <a:prstGeom prst="rect">
              <a:avLst/>
            </a:prstGeom>
          </p:spPr>
          <p:style>
            <a:lnRef idx="3">
              <a:schemeClr val="lt1"/>
            </a:lnRef>
            <a:fillRef idx="1">
              <a:schemeClr val="accent4"/>
            </a:fillRef>
            <a:effectRef idx="1">
              <a:schemeClr val="accent4"/>
            </a:effectRef>
            <a:fontRef idx="minor">
              <a:schemeClr val="lt1"/>
            </a:fontRef>
          </p:style>
          <p:txBody>
            <a:bodyPr spcFirstLastPara="0" vert="horz" wrap="square" lIns="349998" tIns="60960" rIns="60960" bIns="60960" numCol="1" spcCol="1270" anchor="ctr" anchorCtr="0">
              <a:noAutofit/>
            </a:bodyPr>
            <a:lstStyle/>
            <a:p>
              <a:pPr algn="just"/>
              <a:r>
                <a:rPr lang="ar-EG" sz="2400" b="1" dirty="0" err="1"/>
                <a:t>أ.د</a:t>
              </a:r>
              <a:r>
                <a:rPr lang="ar-EG" sz="2400" b="1" dirty="0"/>
                <a:t>. طارق محمد عبد الوهاب</a:t>
              </a:r>
              <a:endParaRPr lang="ar-EG" sz="2400" dirty="0"/>
            </a:p>
          </p:txBody>
        </p:sp>
      </p:grpSp>
      <p:pic>
        <p:nvPicPr>
          <p:cNvPr id="56" name="Picture 55"/>
          <p:cNvPicPr>
            <a:picLocks noChangeAspect="1"/>
          </p:cNvPicPr>
          <p:nvPr/>
        </p:nvPicPr>
        <p:blipFill rotWithShape="1">
          <a:blip r:embed="rId2" cstate="print">
            <a:extLst>
              <a:ext uri="{28A0092B-C50C-407E-A947-70E740481C1C}">
                <a14:useLocalDpi xmlns:a14="http://schemas.microsoft.com/office/drawing/2010/main" xmlns="" val="0"/>
              </a:ext>
            </a:extLst>
          </a:blip>
          <a:srcRect r="16974" b="38450"/>
          <a:stretch/>
        </p:blipFill>
        <p:spPr>
          <a:xfrm>
            <a:off x="2438400" y="4298191"/>
            <a:ext cx="644303" cy="648000"/>
          </a:xfrm>
          <a:prstGeom prst="ellipse">
            <a:avLst/>
          </a:prstGeom>
          <a:ln w="19050" cap="rnd">
            <a:solidFill>
              <a:schemeClr val="bg1"/>
            </a:solidFill>
            <a:prstDash val="solid"/>
          </a:ln>
          <a:effectLst>
            <a:outerShdw blurRad="127000" algn="bl" rotWithShape="0">
              <a:srgbClr val="000000"/>
            </a:outerShdw>
          </a:effectLst>
        </p:spPr>
      </p:pic>
      <p:pic>
        <p:nvPicPr>
          <p:cNvPr id="57" name="Picture 56"/>
          <p:cNvPicPr>
            <a:picLocks noChangeAspect="1"/>
          </p:cNvPicPr>
          <p:nvPr/>
        </p:nvPicPr>
        <p:blipFill rotWithShape="1">
          <a:blip r:embed="rId3" cstate="print">
            <a:extLst>
              <a:ext uri="{28A0092B-C50C-407E-A947-70E740481C1C}">
                <a14:useLocalDpi xmlns:a14="http://schemas.microsoft.com/office/drawing/2010/main" xmlns="" val="0"/>
              </a:ext>
            </a:extLst>
          </a:blip>
          <a:srcRect b="31100"/>
          <a:stretch/>
        </p:blipFill>
        <p:spPr>
          <a:xfrm>
            <a:off x="2743200" y="3628265"/>
            <a:ext cx="602504" cy="648000"/>
          </a:xfrm>
          <a:prstGeom prst="ellipse">
            <a:avLst/>
          </a:prstGeom>
          <a:ln w="19050" cap="rnd">
            <a:solidFill>
              <a:schemeClr val="bg1"/>
            </a:solidFill>
            <a:prstDash val="solid"/>
          </a:ln>
          <a:effectLst>
            <a:outerShdw blurRad="127000" algn="bl" rotWithShape="0">
              <a:srgbClr val="000000"/>
            </a:outerShdw>
          </a:effectLst>
        </p:spPr>
      </p:pic>
      <p:pic>
        <p:nvPicPr>
          <p:cNvPr id="58" name="Picture 57"/>
          <p:cNvPicPr>
            <a:picLocks noChangeAspect="1"/>
          </p:cNvPicPr>
          <p:nvPr/>
        </p:nvPicPr>
        <p:blipFill rotWithShape="1">
          <a:blip r:embed="rId4" cstate="print">
            <a:extLst>
              <a:ext uri="{28A0092B-C50C-407E-A947-70E740481C1C}">
                <a14:useLocalDpi xmlns:a14="http://schemas.microsoft.com/office/drawing/2010/main" xmlns="" val="0"/>
              </a:ext>
            </a:extLst>
          </a:blip>
          <a:srcRect l="14032" t="1402" r="11214" b="28740"/>
          <a:stretch/>
        </p:blipFill>
        <p:spPr>
          <a:xfrm>
            <a:off x="2159000" y="4931159"/>
            <a:ext cx="563324" cy="611076"/>
          </a:xfrm>
          <a:prstGeom prst="ellipse">
            <a:avLst/>
          </a:prstGeom>
          <a:ln w="19050" cap="rnd">
            <a:solidFill>
              <a:schemeClr val="bg1"/>
            </a:solidFill>
            <a:prstDash val="solid"/>
          </a:ln>
          <a:effectLst>
            <a:outerShdw blurRad="127000" algn="bl" rotWithShape="0">
              <a:srgbClr val="000000"/>
            </a:outerShdw>
          </a:effectLst>
        </p:spPr>
      </p:pic>
      <p:pic>
        <p:nvPicPr>
          <p:cNvPr id="61" name="Picture 60"/>
          <p:cNvPicPr>
            <a:picLocks noChangeAspect="1"/>
          </p:cNvPicPr>
          <p:nvPr/>
        </p:nvPicPr>
        <p:blipFill rotWithShape="1">
          <a:blip r:embed="rId5" cstate="print">
            <a:extLst>
              <a:ext uri="{28A0092B-C50C-407E-A947-70E740481C1C}">
                <a14:useLocalDpi xmlns:a14="http://schemas.microsoft.com/office/drawing/2010/main" xmlns="" val="0"/>
              </a:ext>
            </a:extLst>
          </a:blip>
          <a:srcRect l="43924" t="8610" r="17928" b="50000"/>
          <a:stretch/>
        </p:blipFill>
        <p:spPr>
          <a:xfrm>
            <a:off x="2057400" y="1180511"/>
            <a:ext cx="540280" cy="586197"/>
          </a:xfrm>
          <a:prstGeom prst="ellipse">
            <a:avLst/>
          </a:prstGeom>
          <a:ln w="19050" cap="rnd">
            <a:solidFill>
              <a:schemeClr val="bg1"/>
            </a:solidFill>
            <a:prstDash val="solid"/>
          </a:ln>
          <a:effectLst>
            <a:outerShdw blurRad="127000" algn="bl" rotWithShape="0">
              <a:srgbClr val="000000"/>
            </a:outerShdw>
          </a:effectLst>
        </p:spPr>
      </p:pic>
      <p:pic>
        <p:nvPicPr>
          <p:cNvPr id="62" name="Picture 61"/>
          <p:cNvPicPr>
            <a:picLocks noChangeAspect="1"/>
          </p:cNvPicPr>
          <p:nvPr/>
        </p:nvPicPr>
        <p:blipFill rotWithShape="1">
          <a:blip r:embed="rId6" cstate="print">
            <a:extLst>
              <a:ext uri="{28A0092B-C50C-407E-A947-70E740481C1C}">
                <a14:useLocalDpi xmlns:a14="http://schemas.microsoft.com/office/drawing/2010/main" xmlns="" val="0"/>
              </a:ext>
            </a:extLst>
          </a:blip>
          <a:srcRect l="33344" t="6209" r="28710" b="49702"/>
          <a:stretch/>
        </p:blipFill>
        <p:spPr>
          <a:xfrm>
            <a:off x="2438400" y="1713740"/>
            <a:ext cx="554328" cy="612068"/>
          </a:xfrm>
          <a:prstGeom prst="ellipse">
            <a:avLst/>
          </a:prstGeom>
          <a:ln w="19050" cap="rnd">
            <a:solidFill>
              <a:schemeClr val="bg1"/>
            </a:solidFill>
            <a:prstDash val="solid"/>
          </a:ln>
          <a:effectLst>
            <a:outerShdw blurRad="127000" algn="bl" rotWithShape="0">
              <a:srgbClr val="000000"/>
            </a:outerShdw>
          </a:effectLst>
        </p:spPr>
      </p:pic>
      <p:pic>
        <p:nvPicPr>
          <p:cNvPr id="63" name="Picture 62"/>
          <p:cNvPicPr>
            <a:picLocks noChangeAspect="1"/>
          </p:cNvPicPr>
          <p:nvPr/>
        </p:nvPicPr>
        <p:blipFill rotWithShape="1">
          <a:blip r:embed="rId7" cstate="print">
            <a:extLst>
              <a:ext uri="{28A0092B-C50C-407E-A947-70E740481C1C}">
                <a14:useLocalDpi xmlns:a14="http://schemas.microsoft.com/office/drawing/2010/main" xmlns="" val="0"/>
              </a:ext>
            </a:extLst>
          </a:blip>
          <a:srcRect l="21562" r="21562" b="31887"/>
          <a:stretch/>
        </p:blipFill>
        <p:spPr>
          <a:xfrm>
            <a:off x="2663825" y="2316990"/>
            <a:ext cx="615555" cy="612000"/>
          </a:xfrm>
          <a:prstGeom prst="ellipse">
            <a:avLst/>
          </a:prstGeom>
          <a:ln w="19050" cap="rnd">
            <a:solidFill>
              <a:schemeClr val="bg1"/>
            </a:solidFill>
            <a:prstDash val="solid"/>
          </a:ln>
          <a:effectLst>
            <a:outerShdw blurRad="127000" algn="bl" rotWithShape="0">
              <a:srgbClr val="000000"/>
            </a:outerShdw>
          </a:effectLst>
        </p:spPr>
      </p:pic>
      <p:pic>
        <p:nvPicPr>
          <p:cNvPr id="64" name="Picture 63"/>
          <p:cNvPicPr>
            <a:picLocks noChangeAspect="1"/>
          </p:cNvPicPr>
          <p:nvPr/>
        </p:nvPicPr>
        <p:blipFill rotWithShape="1">
          <a:blip r:embed="rId8" cstate="print">
            <a:extLst>
              <a:ext uri="{28A0092B-C50C-407E-A947-70E740481C1C}">
                <a14:useLocalDpi xmlns:a14="http://schemas.microsoft.com/office/drawing/2010/main" xmlns="" val="0"/>
              </a:ext>
            </a:extLst>
          </a:blip>
          <a:srcRect l="22907" t="7461" r="19705" b="27249"/>
          <a:stretch/>
        </p:blipFill>
        <p:spPr>
          <a:xfrm>
            <a:off x="2743198" y="2955164"/>
            <a:ext cx="592372" cy="612000"/>
          </a:xfrm>
          <a:prstGeom prst="ellipse">
            <a:avLst/>
          </a:prstGeom>
          <a:ln w="19050" cap="rnd">
            <a:solidFill>
              <a:schemeClr val="bg1"/>
            </a:solidFill>
            <a:prstDash val="solid"/>
          </a:ln>
          <a:effectLst>
            <a:outerShdw blurRad="127000" algn="bl" rotWithShape="0">
              <a:srgbClr val="000000"/>
            </a:outerShdw>
          </a:effectLst>
        </p:spPr>
      </p:pic>
      <p:pic>
        <p:nvPicPr>
          <p:cNvPr id="55" name="Picture 54"/>
          <p:cNvPicPr>
            <a:picLocks noChangeAspect="1"/>
          </p:cNvPicPr>
          <p:nvPr/>
        </p:nvPicPr>
        <p:blipFill rotWithShape="1">
          <a:blip r:embed="rId9" cstate="print">
            <a:extLst>
              <a:ext uri="{28A0092B-C50C-407E-A947-70E740481C1C}">
                <a14:useLocalDpi xmlns:a14="http://schemas.microsoft.com/office/drawing/2010/main" xmlns="" val="0"/>
              </a:ext>
            </a:extLst>
          </a:blip>
          <a:srcRect l="50000" t="33536" r="26876" b="34628"/>
          <a:stretch/>
        </p:blipFill>
        <p:spPr>
          <a:xfrm>
            <a:off x="1371600" y="6128694"/>
            <a:ext cx="613575" cy="576906"/>
          </a:xfrm>
          <a:prstGeom prst="ellipse">
            <a:avLst/>
          </a:prstGeom>
          <a:ln w="19050" cap="rnd">
            <a:solidFill>
              <a:schemeClr val="bg1"/>
            </a:solidFill>
            <a:prstDash val="solid"/>
          </a:ln>
          <a:effectLst>
            <a:outerShdw blurRad="127000" algn="bl" rotWithShape="0">
              <a:srgbClr val="000000"/>
            </a:outerShdw>
          </a:effectLst>
        </p:spPr>
      </p:pic>
      <p:pic>
        <p:nvPicPr>
          <p:cNvPr id="2" name="Picture 2" descr="D:\Desktop\Untitled.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219201" y="156630"/>
            <a:ext cx="581928" cy="630770"/>
          </a:xfrm>
          <a:prstGeom prst="ellipse">
            <a:avLst/>
          </a:prstGeom>
          <a:ln w="1905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xmlns="">
                <a:solidFill>
                  <a:srgbClr val="FFFFFF"/>
                </a:solidFill>
              </a14:hiddenFill>
            </a:ext>
          </a:extLst>
        </p:spPr>
      </p:pic>
      <p:pic>
        <p:nvPicPr>
          <p:cNvPr id="1026" name="Picture 2" descr="C:\Users\dahb\Downloads\WhatsApp Image 2021-09-12 at 1.53.15 PM.jpeg"/>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11039" t="7541" r="47321" b="51237"/>
          <a:stretch/>
        </p:blipFill>
        <p:spPr bwMode="auto">
          <a:xfrm>
            <a:off x="1676400" y="659768"/>
            <a:ext cx="579676" cy="596772"/>
          </a:xfrm>
          <a:prstGeom prst="ellipse">
            <a:avLst/>
          </a:prstGeom>
          <a:ln w="1905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xmlns="">
                <a:solidFill>
                  <a:srgbClr val="FFFFFF"/>
                </a:solidFill>
              </a14:hiddenFill>
            </a:ext>
          </a:extLst>
        </p:spPr>
      </p:pic>
      <p:pic>
        <p:nvPicPr>
          <p:cNvPr id="1028" name="Picture 4" descr="C:\Users\dahb\Downloads\WhatsApp Image 2021-09-12 at 2.25.23 PM.jpeg"/>
          <p:cNvPicPr>
            <a:picLocks noChangeAspect="1" noChangeArrowheads="1"/>
          </p:cNvPicPr>
          <p:nvPr/>
        </p:nvPicPr>
        <p:blipFill rotWithShape="1">
          <a:blip r:embed="rId12" cstate="print">
            <a:extLst>
              <a:ext uri="{28A0092B-C50C-407E-A947-70E740481C1C}">
                <a14:useLocalDpi xmlns:a14="http://schemas.microsoft.com/office/drawing/2010/main" xmlns="" val="0"/>
              </a:ext>
            </a:extLst>
          </a:blip>
          <a:srcRect l="18540" t="22107" r="18540" b="34319"/>
          <a:stretch/>
        </p:blipFill>
        <p:spPr bwMode="auto">
          <a:xfrm>
            <a:off x="1790700" y="5509110"/>
            <a:ext cx="561071" cy="630580"/>
          </a:xfrm>
          <a:prstGeom prst="ellipse">
            <a:avLst/>
          </a:prstGeom>
          <a:ln w="28575"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775699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0524" y="1964669"/>
            <a:ext cx="2619628" cy="523220"/>
          </a:xfrm>
          <a:prstGeom prst="rect">
            <a:avLst/>
          </a:prstGeom>
        </p:spPr>
        <p:txBody>
          <a:bodyPr wrap="none">
            <a:spAutoFit/>
          </a:bodyPr>
          <a:lstStyle/>
          <a:p>
            <a:r>
              <a:rPr lang="ar-EG" sz="2800" b="1" dirty="0" err="1">
                <a:solidFill>
                  <a:srgbClr val="002060"/>
                </a:solidFill>
              </a:rPr>
              <a:t>أ.د</a:t>
            </a:r>
            <a:r>
              <a:rPr lang="ar-EG" sz="2800" b="1" dirty="0">
                <a:solidFill>
                  <a:srgbClr val="002060"/>
                </a:solidFill>
              </a:rPr>
              <a:t>/ هناء أحمد شويخ</a:t>
            </a:r>
            <a:endParaRPr lang="en-US" sz="2800" b="1" dirty="0">
              <a:solidFill>
                <a:srgbClr val="002060"/>
              </a:solidFill>
            </a:endParaRPr>
          </a:p>
        </p:txBody>
      </p:sp>
      <p:grpSp>
        <p:nvGrpSpPr>
          <p:cNvPr id="23" name="Group 22"/>
          <p:cNvGrpSpPr/>
          <p:nvPr/>
        </p:nvGrpSpPr>
        <p:grpSpPr>
          <a:xfrm>
            <a:off x="7488324" y="116632"/>
            <a:ext cx="1440160" cy="3067878"/>
            <a:chOff x="7488324" y="505138"/>
            <a:chExt cx="1440160" cy="3067878"/>
          </a:xfrm>
        </p:grpSpPr>
        <p:sp>
          <p:nvSpPr>
            <p:cNvPr id="3" name="Rounded Rectangle 2"/>
            <p:cNvSpPr/>
            <p:nvPr/>
          </p:nvSpPr>
          <p:spPr>
            <a:xfrm>
              <a:off x="7524328" y="910464"/>
              <a:ext cx="1368152" cy="266255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5" name="Oval 4"/>
            <p:cNvSpPr/>
            <p:nvPr/>
          </p:nvSpPr>
          <p:spPr>
            <a:xfrm>
              <a:off x="7783332" y="505138"/>
              <a:ext cx="953250" cy="95325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EG"/>
            </a:p>
          </p:txBody>
        </p:sp>
        <p:sp>
          <p:nvSpPr>
            <p:cNvPr id="6" name="Rectangle 5"/>
            <p:cNvSpPr/>
            <p:nvPr/>
          </p:nvSpPr>
          <p:spPr>
            <a:xfrm>
              <a:off x="7625345" y="751111"/>
              <a:ext cx="1042405" cy="523220"/>
            </a:xfrm>
            <a:prstGeom prst="rect">
              <a:avLst/>
            </a:prstGeom>
          </p:spPr>
          <p:txBody>
            <a:bodyPr wrap="square">
              <a:spAutoFit/>
            </a:bodyPr>
            <a:lstStyle/>
            <a:p>
              <a:pPr algn="ctr"/>
              <a:r>
                <a:rPr lang="ar-EG" sz="1400" b="1" dirty="0"/>
                <a:t>المؤتمرات العلمية</a:t>
              </a:r>
            </a:p>
          </p:txBody>
        </p:sp>
        <p:sp>
          <p:nvSpPr>
            <p:cNvPr id="16" name="Rectangle 15"/>
            <p:cNvSpPr/>
            <p:nvPr/>
          </p:nvSpPr>
          <p:spPr>
            <a:xfrm>
              <a:off x="7488324" y="1658800"/>
              <a:ext cx="1440160" cy="1754326"/>
            </a:xfrm>
            <a:prstGeom prst="rect">
              <a:avLst/>
            </a:prstGeom>
          </p:spPr>
          <p:txBody>
            <a:bodyPr wrap="square">
              <a:spAutoFit/>
            </a:bodyPr>
            <a:lstStyle/>
            <a:p>
              <a:pPr algn="ctr"/>
              <a:r>
                <a:rPr lang="ar-EG" b="1" dirty="0">
                  <a:solidFill>
                    <a:schemeClr val="accent6">
                      <a:lumMod val="50000"/>
                    </a:schemeClr>
                  </a:solidFill>
                </a:rPr>
                <a:t>"المؤتمر الثامن للجمعية المصرية للعلاج المعرفي السلوكي" أون لاين. بتاريخ 26/2/ 2021م.</a:t>
              </a:r>
            </a:p>
          </p:txBody>
        </p:sp>
      </p:grpSp>
      <p:grpSp>
        <p:nvGrpSpPr>
          <p:cNvPr id="22" name="Group 21"/>
          <p:cNvGrpSpPr/>
          <p:nvPr/>
        </p:nvGrpSpPr>
        <p:grpSpPr>
          <a:xfrm>
            <a:off x="6012160" y="139603"/>
            <a:ext cx="1368152" cy="6476965"/>
            <a:chOff x="6012160" y="528109"/>
            <a:chExt cx="1368152" cy="6340453"/>
          </a:xfrm>
        </p:grpSpPr>
        <p:sp>
          <p:nvSpPr>
            <p:cNvPr id="11" name="Rounded Rectangle 10"/>
            <p:cNvSpPr/>
            <p:nvPr/>
          </p:nvSpPr>
          <p:spPr>
            <a:xfrm>
              <a:off x="6012160" y="910464"/>
              <a:ext cx="1368152" cy="595809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EG"/>
            </a:p>
          </p:txBody>
        </p:sp>
        <p:sp>
          <p:nvSpPr>
            <p:cNvPr id="17" name="Oval 16"/>
            <p:cNvSpPr/>
            <p:nvPr/>
          </p:nvSpPr>
          <p:spPr>
            <a:xfrm>
              <a:off x="6219611" y="528109"/>
              <a:ext cx="953250" cy="953250"/>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EG"/>
            </a:p>
          </p:txBody>
        </p:sp>
        <p:sp>
          <p:nvSpPr>
            <p:cNvPr id="18" name="Rectangle 17"/>
            <p:cNvSpPr/>
            <p:nvPr/>
          </p:nvSpPr>
          <p:spPr>
            <a:xfrm>
              <a:off x="6159484" y="709561"/>
              <a:ext cx="1042405" cy="646331"/>
            </a:xfrm>
            <a:prstGeom prst="rect">
              <a:avLst/>
            </a:prstGeom>
          </p:spPr>
          <p:txBody>
            <a:bodyPr wrap="square">
              <a:spAutoFit/>
            </a:bodyPr>
            <a:lstStyle/>
            <a:p>
              <a:pPr algn="ctr"/>
              <a:r>
                <a:rPr lang="ar-EG" b="1" dirty="0" smtClean="0"/>
                <a:t>الكتب العلمية</a:t>
              </a:r>
              <a:endParaRPr lang="ar-EG" b="1" dirty="0"/>
            </a:p>
          </p:txBody>
        </p:sp>
      </p:grpSp>
      <p:sp>
        <p:nvSpPr>
          <p:cNvPr id="26" name="Rectangle 25"/>
          <p:cNvSpPr/>
          <p:nvPr/>
        </p:nvSpPr>
        <p:spPr>
          <a:xfrm>
            <a:off x="5958408" y="1124744"/>
            <a:ext cx="1421904" cy="5355312"/>
          </a:xfrm>
          <a:prstGeom prst="rect">
            <a:avLst/>
          </a:prstGeom>
        </p:spPr>
        <p:txBody>
          <a:bodyPr wrap="square">
            <a:spAutoFit/>
          </a:bodyPr>
          <a:lstStyle/>
          <a:p>
            <a:pPr algn="ctr"/>
            <a:r>
              <a:rPr lang="ar-EG" b="1" dirty="0">
                <a:solidFill>
                  <a:srgbClr val="002060"/>
                </a:solidFill>
              </a:rPr>
              <a:t>فصل بعنوان "المحددات </a:t>
            </a:r>
            <a:r>
              <a:rPr lang="ar-EG" b="1" dirty="0" err="1">
                <a:solidFill>
                  <a:srgbClr val="002060"/>
                </a:solidFill>
              </a:rPr>
              <a:t>الديموجرافية</a:t>
            </a:r>
            <a:r>
              <a:rPr lang="ar-EG" b="1" dirty="0">
                <a:solidFill>
                  <a:srgbClr val="002060"/>
                </a:solidFill>
              </a:rPr>
              <a:t> والنفسية لسلوكيات التنمر المدرسي لدى طلاب المدارس" في كتاب " استكشاف دولي اجتماعي: </a:t>
            </a:r>
            <a:r>
              <a:rPr lang="ar-EG" b="1" dirty="0" err="1">
                <a:solidFill>
                  <a:srgbClr val="002060"/>
                </a:solidFill>
              </a:rPr>
              <a:t>سوسولوجيا</a:t>
            </a:r>
            <a:r>
              <a:rPr lang="ar-EG" b="1" dirty="0">
                <a:solidFill>
                  <a:srgbClr val="002060"/>
                </a:solidFill>
              </a:rPr>
              <a:t> التنمر في المجتمع العربي المسافات والمقاربات" ، الجزائر، جامعة محمد بوضياف المسيلة. 2021م.</a:t>
            </a:r>
          </a:p>
        </p:txBody>
      </p:sp>
      <p:grpSp>
        <p:nvGrpSpPr>
          <p:cNvPr id="28" name="Group 27"/>
          <p:cNvGrpSpPr/>
          <p:nvPr/>
        </p:nvGrpSpPr>
        <p:grpSpPr>
          <a:xfrm>
            <a:off x="7503311" y="3323344"/>
            <a:ext cx="1368152" cy="3274008"/>
            <a:chOff x="7524328" y="505138"/>
            <a:chExt cx="1368152" cy="3274008"/>
          </a:xfrm>
        </p:grpSpPr>
        <p:sp>
          <p:nvSpPr>
            <p:cNvPr id="29" name="Rounded Rectangle 28"/>
            <p:cNvSpPr/>
            <p:nvPr/>
          </p:nvSpPr>
          <p:spPr>
            <a:xfrm>
              <a:off x="7524328" y="910464"/>
              <a:ext cx="1368152" cy="2868682"/>
            </a:xfrm>
            <a:prstGeom prst="roundRect">
              <a:avLst/>
            </a:prstGeom>
            <a:solidFill>
              <a:srgbClr val="99FF99"/>
            </a:solidFill>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30" name="Oval 29"/>
            <p:cNvSpPr/>
            <p:nvPr/>
          </p:nvSpPr>
          <p:spPr>
            <a:xfrm>
              <a:off x="7783332" y="505138"/>
              <a:ext cx="953250" cy="953250"/>
            </a:xfrm>
            <a:prstGeom prst="ellipse">
              <a:avLst/>
            </a:prstGeom>
            <a:solidFill>
              <a:srgbClr val="26D07F"/>
            </a:solidFill>
          </p:spPr>
          <p:style>
            <a:lnRef idx="0">
              <a:schemeClr val="accent6"/>
            </a:lnRef>
            <a:fillRef idx="3">
              <a:schemeClr val="accent6"/>
            </a:fillRef>
            <a:effectRef idx="3">
              <a:schemeClr val="accent6"/>
            </a:effectRef>
            <a:fontRef idx="minor">
              <a:schemeClr val="lt1"/>
            </a:fontRef>
          </p:style>
          <p:txBody>
            <a:bodyPr rtlCol="1" anchor="ctr"/>
            <a:lstStyle/>
            <a:p>
              <a:pPr algn="ctr"/>
              <a:endParaRPr lang="ar-EG"/>
            </a:p>
          </p:txBody>
        </p:sp>
        <p:sp>
          <p:nvSpPr>
            <p:cNvPr id="31" name="Rectangle 30"/>
            <p:cNvSpPr/>
            <p:nvPr/>
          </p:nvSpPr>
          <p:spPr>
            <a:xfrm>
              <a:off x="7627955" y="686590"/>
              <a:ext cx="1042405" cy="646331"/>
            </a:xfrm>
            <a:prstGeom prst="rect">
              <a:avLst/>
            </a:prstGeom>
          </p:spPr>
          <p:txBody>
            <a:bodyPr wrap="square">
              <a:spAutoFit/>
            </a:bodyPr>
            <a:lstStyle/>
            <a:p>
              <a:pPr algn="ctr"/>
              <a:r>
                <a:rPr lang="ar-EG" b="1" dirty="0" smtClean="0"/>
                <a:t>ورش </a:t>
              </a:r>
            </a:p>
            <a:p>
              <a:pPr algn="ctr"/>
              <a:r>
                <a:rPr lang="ar-EG" b="1" dirty="0" smtClean="0"/>
                <a:t>العمل</a:t>
              </a:r>
              <a:endParaRPr lang="ar-EG" b="1" dirty="0"/>
            </a:p>
          </p:txBody>
        </p:sp>
      </p:grpSp>
      <p:sp>
        <p:nvSpPr>
          <p:cNvPr id="34" name="Rectangle 33"/>
          <p:cNvSpPr/>
          <p:nvPr/>
        </p:nvSpPr>
        <p:spPr>
          <a:xfrm>
            <a:off x="7467308" y="4308244"/>
            <a:ext cx="1440158" cy="2308324"/>
          </a:xfrm>
          <a:prstGeom prst="rect">
            <a:avLst/>
          </a:prstGeom>
        </p:spPr>
        <p:txBody>
          <a:bodyPr wrap="square">
            <a:spAutoFit/>
          </a:bodyPr>
          <a:lstStyle/>
          <a:p>
            <a:pPr algn="ctr"/>
            <a:r>
              <a:rPr lang="ar-EG" sz="1600" b="1" dirty="0">
                <a:solidFill>
                  <a:srgbClr val="12623C"/>
                </a:solidFill>
              </a:rPr>
              <a:t>-تدريب مجموعة من المتدربين على دورة "العلاج المعرفي السلوكي للوسواس القهري" بواقع 20 ساعة بمركز البحوث والدراسات النفسية (أونلاين</a:t>
            </a:r>
            <a:r>
              <a:rPr lang="ar-EG" sz="1600" b="1" dirty="0" smtClean="0">
                <a:solidFill>
                  <a:srgbClr val="12623C"/>
                </a:solidFill>
              </a:rPr>
              <a:t>)</a:t>
            </a:r>
            <a:endParaRPr lang="ar-EG" sz="1600" b="1" dirty="0">
              <a:solidFill>
                <a:srgbClr val="12623C"/>
              </a:solidFill>
            </a:endParaRPr>
          </a:p>
        </p:txBody>
      </p:sp>
      <p:sp>
        <p:nvSpPr>
          <p:cNvPr id="53" name="Rectangle 52"/>
          <p:cNvSpPr/>
          <p:nvPr/>
        </p:nvSpPr>
        <p:spPr>
          <a:xfrm>
            <a:off x="3503801" y="5192624"/>
            <a:ext cx="2253073" cy="1015663"/>
          </a:xfrm>
          <a:prstGeom prst="rect">
            <a:avLst/>
          </a:prstGeom>
        </p:spPr>
        <p:txBody>
          <a:bodyPr wrap="square">
            <a:spAutoFit/>
          </a:bodyPr>
          <a:lstStyle/>
          <a:p>
            <a:pPr algn="ctr"/>
            <a:r>
              <a:rPr lang="ar-EG" sz="2000" b="1" dirty="0"/>
              <a:t>أستاذ ورئيس قسم </a:t>
            </a:r>
            <a:endParaRPr lang="ar-EG" sz="2000" b="1" dirty="0" smtClean="0"/>
          </a:p>
          <a:p>
            <a:pPr algn="ctr"/>
            <a:r>
              <a:rPr lang="ar-EG" sz="2000" b="1" dirty="0" smtClean="0"/>
              <a:t>علم </a:t>
            </a:r>
            <a:r>
              <a:rPr lang="ar-EG" sz="2000" b="1" dirty="0"/>
              <a:t>النفس كلية الآداب جامعة الفيوم</a:t>
            </a:r>
          </a:p>
        </p:txBody>
      </p:sp>
      <p:grpSp>
        <p:nvGrpSpPr>
          <p:cNvPr id="54" name="Group 53"/>
          <p:cNvGrpSpPr/>
          <p:nvPr/>
        </p:nvGrpSpPr>
        <p:grpSpPr>
          <a:xfrm>
            <a:off x="1831781" y="139603"/>
            <a:ext cx="1368152" cy="3183741"/>
            <a:chOff x="4508565" y="528109"/>
            <a:chExt cx="1368152" cy="3183741"/>
          </a:xfrm>
        </p:grpSpPr>
        <p:sp>
          <p:nvSpPr>
            <p:cNvPr id="55" name="Rounded Rectangle 54"/>
            <p:cNvSpPr/>
            <p:nvPr/>
          </p:nvSpPr>
          <p:spPr>
            <a:xfrm>
              <a:off x="4508565" y="910463"/>
              <a:ext cx="1368152" cy="2801387"/>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EG"/>
            </a:p>
          </p:txBody>
        </p:sp>
        <p:sp>
          <p:nvSpPr>
            <p:cNvPr id="56" name="Oval 55"/>
            <p:cNvSpPr/>
            <p:nvPr/>
          </p:nvSpPr>
          <p:spPr>
            <a:xfrm>
              <a:off x="4716016" y="528109"/>
              <a:ext cx="953250" cy="953250"/>
            </a:xfrm>
            <a:prstGeom prst="ellips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EG"/>
            </a:p>
          </p:txBody>
        </p:sp>
        <p:sp>
          <p:nvSpPr>
            <p:cNvPr id="57" name="Rectangle 56"/>
            <p:cNvSpPr/>
            <p:nvPr/>
          </p:nvSpPr>
          <p:spPr>
            <a:xfrm>
              <a:off x="4655889" y="709561"/>
              <a:ext cx="1042405" cy="646331"/>
            </a:xfrm>
            <a:prstGeom prst="rect">
              <a:avLst/>
            </a:prstGeom>
          </p:spPr>
          <p:txBody>
            <a:bodyPr wrap="square">
              <a:spAutoFit/>
            </a:bodyPr>
            <a:lstStyle/>
            <a:p>
              <a:pPr algn="ctr"/>
              <a:r>
                <a:rPr lang="ar-EG" b="1" dirty="0" smtClean="0">
                  <a:solidFill>
                    <a:schemeClr val="accent4">
                      <a:lumMod val="40000"/>
                      <a:lumOff val="60000"/>
                    </a:schemeClr>
                  </a:solidFill>
                </a:rPr>
                <a:t>الابحاث  </a:t>
              </a:r>
              <a:r>
                <a:rPr lang="ar-EG" b="1" dirty="0">
                  <a:solidFill>
                    <a:schemeClr val="accent4">
                      <a:lumMod val="40000"/>
                      <a:lumOff val="60000"/>
                    </a:schemeClr>
                  </a:solidFill>
                </a:rPr>
                <a:t>العلمية</a:t>
              </a:r>
            </a:p>
          </p:txBody>
        </p:sp>
      </p:grpSp>
      <p:sp>
        <p:nvSpPr>
          <p:cNvPr id="58" name="Rectangle 57"/>
          <p:cNvSpPr/>
          <p:nvPr/>
        </p:nvSpPr>
        <p:spPr>
          <a:xfrm>
            <a:off x="1746664" y="1067594"/>
            <a:ext cx="1532067" cy="2308324"/>
          </a:xfrm>
          <a:prstGeom prst="rect">
            <a:avLst/>
          </a:prstGeom>
        </p:spPr>
        <p:txBody>
          <a:bodyPr wrap="square">
            <a:spAutoFit/>
          </a:bodyPr>
          <a:lstStyle/>
          <a:p>
            <a:pPr algn="ctr" rtl="0"/>
            <a:r>
              <a:rPr lang="en-US" sz="1200" b="1" dirty="0" err="1">
                <a:solidFill>
                  <a:srgbClr val="3C1A56"/>
                </a:solidFill>
              </a:rPr>
              <a:t>Kanaan</a:t>
            </a:r>
            <a:r>
              <a:rPr lang="en-US" sz="1200" b="1" dirty="0">
                <a:solidFill>
                  <a:srgbClr val="3C1A56"/>
                </a:solidFill>
              </a:rPr>
              <a:t>, A., </a:t>
            </a:r>
            <a:r>
              <a:rPr lang="en-US" sz="1200" b="1" dirty="0" err="1">
                <a:solidFill>
                  <a:srgbClr val="3C1A56"/>
                </a:solidFill>
              </a:rPr>
              <a:t>Kira</a:t>
            </a:r>
            <a:r>
              <a:rPr lang="en-US" sz="1200" b="1" dirty="0">
                <a:solidFill>
                  <a:srgbClr val="3C1A56"/>
                </a:solidFill>
              </a:rPr>
              <a:t>, I. A., </a:t>
            </a:r>
            <a:r>
              <a:rPr lang="en-US" sz="1200" b="1" dirty="0" err="1">
                <a:solidFill>
                  <a:srgbClr val="3C1A56"/>
                </a:solidFill>
              </a:rPr>
              <a:t>Shuwiekh</a:t>
            </a:r>
            <a:r>
              <a:rPr lang="en-US" sz="1200" b="1" dirty="0">
                <a:solidFill>
                  <a:srgbClr val="3C1A56"/>
                </a:solidFill>
              </a:rPr>
              <a:t>, H., </a:t>
            </a:r>
            <a:r>
              <a:rPr lang="en-US" sz="1200" b="1" dirty="0" err="1">
                <a:solidFill>
                  <a:srgbClr val="3C1A56"/>
                </a:solidFill>
              </a:rPr>
              <a:t>Kucharska</a:t>
            </a:r>
            <a:r>
              <a:rPr lang="en-US" sz="1200" b="1" dirty="0">
                <a:solidFill>
                  <a:srgbClr val="3C1A56"/>
                </a:solidFill>
              </a:rPr>
              <a:t>, J., &amp; Al-</a:t>
            </a:r>
            <a:r>
              <a:rPr lang="en-US" sz="1200" b="1" dirty="0" err="1">
                <a:solidFill>
                  <a:srgbClr val="3C1A56"/>
                </a:solidFill>
              </a:rPr>
              <a:t>Huwailah</a:t>
            </a:r>
            <a:r>
              <a:rPr lang="en-US" sz="1200" b="1" dirty="0">
                <a:solidFill>
                  <a:srgbClr val="3C1A56"/>
                </a:solidFill>
              </a:rPr>
              <a:t>, A. H. (2020). The Dynamics behind Low Posttraumatic Growth in Victims of Type III Traumas: The Case of Syrians and Palestinians. Traumatology. </a:t>
            </a:r>
          </a:p>
        </p:txBody>
      </p:sp>
      <p:grpSp>
        <p:nvGrpSpPr>
          <p:cNvPr id="59" name="Group 58"/>
          <p:cNvGrpSpPr/>
          <p:nvPr/>
        </p:nvGrpSpPr>
        <p:grpSpPr>
          <a:xfrm>
            <a:off x="1800755" y="3383207"/>
            <a:ext cx="1368152" cy="3236480"/>
            <a:chOff x="4508565" y="528109"/>
            <a:chExt cx="1368152" cy="3236480"/>
          </a:xfrm>
        </p:grpSpPr>
        <p:sp>
          <p:nvSpPr>
            <p:cNvPr id="60" name="Rounded Rectangle 59"/>
            <p:cNvSpPr/>
            <p:nvPr/>
          </p:nvSpPr>
          <p:spPr>
            <a:xfrm>
              <a:off x="4508565" y="910464"/>
              <a:ext cx="1368152" cy="2854125"/>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a:p>
          </p:txBody>
        </p:sp>
        <p:sp>
          <p:nvSpPr>
            <p:cNvPr id="61" name="Oval 60"/>
            <p:cNvSpPr/>
            <p:nvPr/>
          </p:nvSpPr>
          <p:spPr>
            <a:xfrm>
              <a:off x="4716016" y="528109"/>
              <a:ext cx="953250" cy="95325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a:p>
          </p:txBody>
        </p:sp>
        <p:sp>
          <p:nvSpPr>
            <p:cNvPr id="62" name="Rectangle 61"/>
            <p:cNvSpPr/>
            <p:nvPr/>
          </p:nvSpPr>
          <p:spPr>
            <a:xfrm>
              <a:off x="4655889" y="709561"/>
              <a:ext cx="1042405" cy="646331"/>
            </a:xfrm>
            <a:prstGeom prst="rect">
              <a:avLst/>
            </a:prstGeom>
          </p:spPr>
          <p:txBody>
            <a:bodyPr wrap="square">
              <a:spAutoFit/>
            </a:bodyPr>
            <a:lstStyle/>
            <a:p>
              <a:pPr algn="ctr"/>
              <a:r>
                <a:rPr lang="ar-EG" b="1" dirty="0" smtClean="0">
                  <a:solidFill>
                    <a:schemeClr val="accent4">
                      <a:lumMod val="40000"/>
                      <a:lumOff val="60000"/>
                    </a:schemeClr>
                  </a:solidFill>
                </a:rPr>
                <a:t>الدورات التدريبية</a:t>
              </a:r>
              <a:endParaRPr lang="ar-EG" b="1" dirty="0">
                <a:solidFill>
                  <a:schemeClr val="accent4">
                    <a:lumMod val="40000"/>
                    <a:lumOff val="60000"/>
                  </a:schemeClr>
                </a:solidFill>
              </a:endParaRPr>
            </a:p>
          </p:txBody>
        </p:sp>
      </p:grpSp>
      <p:sp>
        <p:nvSpPr>
          <p:cNvPr id="63" name="Rectangle 62"/>
          <p:cNvSpPr/>
          <p:nvPr/>
        </p:nvSpPr>
        <p:spPr>
          <a:xfrm>
            <a:off x="1751200" y="4383150"/>
            <a:ext cx="1480869" cy="2169825"/>
          </a:xfrm>
          <a:prstGeom prst="rect">
            <a:avLst/>
          </a:prstGeom>
        </p:spPr>
        <p:txBody>
          <a:bodyPr wrap="square">
            <a:spAutoFit/>
          </a:bodyPr>
          <a:lstStyle/>
          <a:p>
            <a:pPr algn="ctr"/>
            <a:r>
              <a:rPr lang="ar-EG" sz="1500" b="1" dirty="0">
                <a:solidFill>
                  <a:srgbClr val="C00000"/>
                </a:solidFill>
              </a:rPr>
              <a:t>الحضور والمشاركة في فعاليات البرنامج التدريبي الخاص بالقياس والتقويم وإعداد المفردة الاختبارية في مركز القياس والتقويم بوحدة مشروعات وزارة التعليم العالي</a:t>
            </a:r>
          </a:p>
        </p:txBody>
      </p:sp>
      <p:grpSp>
        <p:nvGrpSpPr>
          <p:cNvPr id="64" name="Group 63"/>
          <p:cNvGrpSpPr/>
          <p:nvPr/>
        </p:nvGrpSpPr>
        <p:grpSpPr>
          <a:xfrm>
            <a:off x="184323" y="3376136"/>
            <a:ext cx="1368152" cy="3274008"/>
            <a:chOff x="7524328" y="505138"/>
            <a:chExt cx="1368152" cy="3274008"/>
          </a:xfrm>
        </p:grpSpPr>
        <p:sp>
          <p:nvSpPr>
            <p:cNvPr id="65" name="Rounded Rectangle 64"/>
            <p:cNvSpPr/>
            <p:nvPr/>
          </p:nvSpPr>
          <p:spPr>
            <a:xfrm>
              <a:off x="7524328" y="910464"/>
              <a:ext cx="1368152" cy="2868682"/>
            </a:xfrm>
            <a:prstGeom prst="roundRect">
              <a:avLst/>
            </a:prstGeom>
            <a:solidFill>
              <a:srgbClr val="BEE4D6"/>
            </a:solidFill>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66" name="Oval 65"/>
            <p:cNvSpPr/>
            <p:nvPr/>
          </p:nvSpPr>
          <p:spPr>
            <a:xfrm>
              <a:off x="7783332" y="505138"/>
              <a:ext cx="953250" cy="95325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EG"/>
            </a:p>
          </p:txBody>
        </p:sp>
      </p:grpSp>
      <p:sp>
        <p:nvSpPr>
          <p:cNvPr id="67" name="Rectangle 66"/>
          <p:cNvSpPr/>
          <p:nvPr/>
        </p:nvSpPr>
        <p:spPr>
          <a:xfrm>
            <a:off x="177348" y="4317494"/>
            <a:ext cx="1440158" cy="2400657"/>
          </a:xfrm>
          <a:prstGeom prst="rect">
            <a:avLst/>
          </a:prstGeom>
        </p:spPr>
        <p:txBody>
          <a:bodyPr wrap="square">
            <a:spAutoFit/>
          </a:bodyPr>
          <a:lstStyle/>
          <a:p>
            <a:pPr lvl="0" algn="ctr"/>
            <a:r>
              <a:rPr lang="ar-SA" sz="1500" b="1" dirty="0">
                <a:solidFill>
                  <a:srgbClr val="C00000"/>
                </a:solidFill>
              </a:rPr>
              <a:t>رسالة ماجستير بعنوان "الإسهام النسبي لكل من الكفاءة الذاتية والوظائف التنفيذية في التنبؤ بالتلعثم لدى الأطفال"، 2020، قسم علم النفس، كلية الآداب، جامعة الفيوم.</a:t>
            </a:r>
            <a:endParaRPr lang="en-US" sz="1500" b="1" dirty="0">
              <a:solidFill>
                <a:srgbClr val="C00000"/>
              </a:solidFill>
            </a:endParaRPr>
          </a:p>
        </p:txBody>
      </p:sp>
      <p:sp>
        <p:nvSpPr>
          <p:cNvPr id="68" name="Rectangle 67"/>
          <p:cNvSpPr/>
          <p:nvPr/>
        </p:nvSpPr>
        <p:spPr>
          <a:xfrm>
            <a:off x="391181" y="3544483"/>
            <a:ext cx="1048938" cy="646331"/>
          </a:xfrm>
          <a:prstGeom prst="rect">
            <a:avLst/>
          </a:prstGeom>
        </p:spPr>
        <p:txBody>
          <a:bodyPr wrap="square">
            <a:spAutoFit/>
          </a:bodyPr>
          <a:lstStyle/>
          <a:p>
            <a:pPr algn="ctr"/>
            <a:r>
              <a:rPr lang="ar-EG" sz="1200" dirty="0">
                <a:ln w="18415" cmpd="sng">
                  <a:solidFill>
                    <a:srgbClr val="FFFFFF"/>
                  </a:solidFill>
                  <a:prstDash val="solid"/>
                </a:ln>
                <a:solidFill>
                  <a:srgbClr val="FFFFFF"/>
                </a:solidFill>
                <a:effectLst>
                  <a:outerShdw blurRad="63500" dir="3600000" algn="tl" rotWithShape="0">
                    <a:srgbClr val="000000">
                      <a:alpha val="70000"/>
                    </a:srgbClr>
                  </a:outerShdw>
                </a:effectLst>
              </a:rPr>
              <a:t>الإشراف على رسائل الماجستير والدكتوراه</a:t>
            </a:r>
          </a:p>
        </p:txBody>
      </p:sp>
      <p:grpSp>
        <p:nvGrpSpPr>
          <p:cNvPr id="69" name="Group 68"/>
          <p:cNvGrpSpPr/>
          <p:nvPr/>
        </p:nvGrpSpPr>
        <p:grpSpPr>
          <a:xfrm>
            <a:off x="173571" y="139603"/>
            <a:ext cx="1368152" cy="3183741"/>
            <a:chOff x="4508565" y="528109"/>
            <a:chExt cx="1368152" cy="3183741"/>
          </a:xfrm>
        </p:grpSpPr>
        <p:sp>
          <p:nvSpPr>
            <p:cNvPr id="70" name="Rounded Rectangle 69"/>
            <p:cNvSpPr/>
            <p:nvPr/>
          </p:nvSpPr>
          <p:spPr>
            <a:xfrm>
              <a:off x="4508565" y="910463"/>
              <a:ext cx="1368152" cy="2801387"/>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71" name="Oval 70"/>
            <p:cNvSpPr/>
            <p:nvPr/>
          </p:nvSpPr>
          <p:spPr>
            <a:xfrm>
              <a:off x="4716016" y="528109"/>
              <a:ext cx="953250" cy="95325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EG"/>
            </a:p>
          </p:txBody>
        </p:sp>
        <p:sp>
          <p:nvSpPr>
            <p:cNvPr id="72" name="Rectangle 71"/>
            <p:cNvSpPr/>
            <p:nvPr/>
          </p:nvSpPr>
          <p:spPr>
            <a:xfrm>
              <a:off x="4655889" y="709561"/>
              <a:ext cx="1042405" cy="646331"/>
            </a:xfrm>
            <a:prstGeom prst="rect">
              <a:avLst/>
            </a:prstGeom>
          </p:spPr>
          <p:txBody>
            <a:bodyPr wrap="square">
              <a:spAutoFit/>
            </a:bodyPr>
            <a:lstStyle/>
            <a:p>
              <a:pPr algn="ctr"/>
              <a:r>
                <a:rPr lang="ar-EG" b="1" dirty="0" smtClean="0">
                  <a:solidFill>
                    <a:srgbClr val="12623C"/>
                  </a:solidFill>
                </a:rPr>
                <a:t>المناقشات العلمية</a:t>
              </a:r>
              <a:endParaRPr lang="ar-EG" b="1" dirty="0">
                <a:solidFill>
                  <a:srgbClr val="12623C"/>
                </a:solidFill>
              </a:endParaRPr>
            </a:p>
          </p:txBody>
        </p:sp>
      </p:grpSp>
      <p:sp>
        <p:nvSpPr>
          <p:cNvPr id="73" name="Rectangle 72"/>
          <p:cNvSpPr/>
          <p:nvPr/>
        </p:nvSpPr>
        <p:spPr>
          <a:xfrm>
            <a:off x="107504" y="1124744"/>
            <a:ext cx="1532067" cy="2031325"/>
          </a:xfrm>
          <a:prstGeom prst="rect">
            <a:avLst/>
          </a:prstGeom>
        </p:spPr>
        <p:txBody>
          <a:bodyPr wrap="square">
            <a:spAutoFit/>
          </a:bodyPr>
          <a:lstStyle/>
          <a:p>
            <a:pPr lvl="0" algn="ctr"/>
            <a:r>
              <a:rPr lang="ar-SA" sz="1400" b="1" dirty="0">
                <a:solidFill>
                  <a:srgbClr val="C00000"/>
                </a:solidFill>
              </a:rPr>
              <a:t>رسالة دكتوراه بعنوان "فاعلية برنامج ارشادي في تعديل الافكار غير العقلانية لدى الزوجات المتعرضات للخيانة الزوجية"، 2020، قسم علم النفس، كلية الآداب، جامعة الفيوم. </a:t>
            </a:r>
            <a:endParaRPr lang="en-US" sz="1400" b="1" dirty="0">
              <a:solidFill>
                <a:srgbClr val="C00000"/>
              </a:solidFill>
            </a:endParaRPr>
          </a:p>
        </p:txBody>
      </p:sp>
      <p:sp>
        <p:nvSpPr>
          <p:cNvPr id="75" name="Rectangle 74"/>
          <p:cNvSpPr/>
          <p:nvPr/>
        </p:nvSpPr>
        <p:spPr>
          <a:xfrm>
            <a:off x="3259003" y="391812"/>
            <a:ext cx="2627388" cy="954107"/>
          </a:xfrm>
          <a:prstGeom prst="rect">
            <a:avLst/>
          </a:prstGeom>
        </p:spPr>
        <p:txBody>
          <a:bodyPr wrap="square">
            <a:spAutoFit/>
          </a:bodyPr>
          <a:lstStyle/>
          <a:p>
            <a:pPr algn="ctr"/>
            <a:r>
              <a:rPr lang="ar-EG" sz="2800" b="1" dirty="0" smtClean="0">
                <a:solidFill>
                  <a:srgbClr val="C00000"/>
                </a:solidFill>
              </a:rPr>
              <a:t>ن</a:t>
            </a:r>
            <a:r>
              <a:rPr lang="ar-EG" sz="2800" b="1" dirty="0">
                <a:solidFill>
                  <a:srgbClr val="C00000"/>
                </a:solidFill>
              </a:rPr>
              <a:t>بذة عن القائمين </a:t>
            </a:r>
            <a:r>
              <a:rPr lang="ar-EG" sz="2800" b="1" dirty="0" smtClean="0">
                <a:solidFill>
                  <a:srgbClr val="240CB4"/>
                </a:solidFill>
              </a:rPr>
              <a:t>بالأنشطة الفردية</a:t>
            </a:r>
            <a:endParaRPr lang="en-US" sz="2800" b="1" dirty="0">
              <a:solidFill>
                <a:srgbClr val="240CB4"/>
              </a:solidFill>
            </a:endParaRPr>
          </a:p>
        </p:txBody>
      </p:sp>
      <p:grpSp>
        <p:nvGrpSpPr>
          <p:cNvPr id="7" name="Group 6"/>
          <p:cNvGrpSpPr/>
          <p:nvPr/>
        </p:nvGrpSpPr>
        <p:grpSpPr>
          <a:xfrm>
            <a:off x="2743200" y="57804"/>
            <a:ext cx="838200" cy="464896"/>
            <a:chOff x="2667000" y="57804"/>
            <a:chExt cx="838200" cy="464896"/>
          </a:xfrm>
        </p:grpSpPr>
        <p:sp>
          <p:nvSpPr>
            <p:cNvPr id="42" name="Rectangle 41"/>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2" name="Oval 1"/>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43" name="Rectangle 42"/>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20</a:t>
              </a:r>
              <a:endParaRPr lang="en-US" sz="2400" b="1" dirty="0">
                <a:solidFill>
                  <a:schemeClr val="bg1"/>
                </a:solidFill>
              </a:endParaRPr>
            </a:p>
          </p:txBody>
        </p:sp>
      </p:grpSp>
      <p:grpSp>
        <p:nvGrpSpPr>
          <p:cNvPr id="45" name="Group 44"/>
          <p:cNvGrpSpPr/>
          <p:nvPr/>
        </p:nvGrpSpPr>
        <p:grpSpPr>
          <a:xfrm>
            <a:off x="1107629" y="50757"/>
            <a:ext cx="838200" cy="464896"/>
            <a:chOff x="2667000" y="57804"/>
            <a:chExt cx="838200" cy="464896"/>
          </a:xfrm>
        </p:grpSpPr>
        <p:sp>
          <p:nvSpPr>
            <p:cNvPr id="46" name="Rectangle 45"/>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47" name="Oval 46"/>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48" name="Rectangle 47"/>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4</a:t>
              </a:r>
              <a:endParaRPr lang="en-US" sz="2400" b="1" dirty="0">
                <a:solidFill>
                  <a:schemeClr val="bg1"/>
                </a:solidFill>
              </a:endParaRPr>
            </a:p>
          </p:txBody>
        </p:sp>
      </p:grpSp>
      <p:grpSp>
        <p:nvGrpSpPr>
          <p:cNvPr id="49" name="Group 48"/>
          <p:cNvGrpSpPr/>
          <p:nvPr/>
        </p:nvGrpSpPr>
        <p:grpSpPr>
          <a:xfrm>
            <a:off x="2690874" y="3333750"/>
            <a:ext cx="838200" cy="464896"/>
            <a:chOff x="2667000" y="57804"/>
            <a:chExt cx="838200" cy="464896"/>
          </a:xfrm>
        </p:grpSpPr>
        <p:sp>
          <p:nvSpPr>
            <p:cNvPr id="50" name="Rectangle 49"/>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51" name="Oval 50"/>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52" name="Rectangle 51"/>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1</a:t>
              </a:r>
              <a:endParaRPr lang="en-US" sz="2400" b="1" dirty="0">
                <a:solidFill>
                  <a:schemeClr val="bg1"/>
                </a:solidFill>
              </a:endParaRPr>
            </a:p>
          </p:txBody>
        </p:sp>
      </p:grpSp>
      <p:grpSp>
        <p:nvGrpSpPr>
          <p:cNvPr id="74" name="Group 73"/>
          <p:cNvGrpSpPr/>
          <p:nvPr/>
        </p:nvGrpSpPr>
        <p:grpSpPr>
          <a:xfrm>
            <a:off x="1183829" y="3324723"/>
            <a:ext cx="838200" cy="464896"/>
            <a:chOff x="2667000" y="57804"/>
            <a:chExt cx="838200" cy="464896"/>
          </a:xfrm>
        </p:grpSpPr>
        <p:sp>
          <p:nvSpPr>
            <p:cNvPr id="76" name="Rectangle 75"/>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77" name="Oval 76"/>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78" name="Rectangle 77"/>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6</a:t>
              </a:r>
              <a:endParaRPr lang="en-US" sz="2400" b="1" dirty="0">
                <a:solidFill>
                  <a:schemeClr val="bg1"/>
                </a:solidFill>
              </a:endParaRPr>
            </a:p>
          </p:txBody>
        </p:sp>
      </p:grpSp>
      <p:grpSp>
        <p:nvGrpSpPr>
          <p:cNvPr id="79" name="Group 78"/>
          <p:cNvGrpSpPr/>
          <p:nvPr/>
        </p:nvGrpSpPr>
        <p:grpSpPr>
          <a:xfrm>
            <a:off x="8305800" y="3343119"/>
            <a:ext cx="838200" cy="464896"/>
            <a:chOff x="2667000" y="57804"/>
            <a:chExt cx="838200" cy="464896"/>
          </a:xfrm>
        </p:grpSpPr>
        <p:sp>
          <p:nvSpPr>
            <p:cNvPr id="80" name="Rectangle 79"/>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81" name="Oval 80"/>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82" name="Rectangle 81"/>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1</a:t>
              </a:r>
              <a:endParaRPr lang="en-US" sz="2400" b="1" dirty="0">
                <a:solidFill>
                  <a:schemeClr val="bg1"/>
                </a:solidFill>
              </a:endParaRPr>
            </a:p>
          </p:txBody>
        </p:sp>
      </p:grpSp>
      <p:grpSp>
        <p:nvGrpSpPr>
          <p:cNvPr id="83" name="Group 82"/>
          <p:cNvGrpSpPr/>
          <p:nvPr/>
        </p:nvGrpSpPr>
        <p:grpSpPr>
          <a:xfrm>
            <a:off x="8350901" y="144704"/>
            <a:ext cx="793099" cy="464896"/>
            <a:chOff x="2712101" y="57804"/>
            <a:chExt cx="793099" cy="464896"/>
          </a:xfrm>
        </p:grpSpPr>
        <p:sp>
          <p:nvSpPr>
            <p:cNvPr id="84" name="Rectangle 83"/>
            <p:cNvSpPr/>
            <p:nvPr/>
          </p:nvSpPr>
          <p:spPr>
            <a:xfrm>
              <a:off x="3147410" y="152400"/>
              <a:ext cx="357790" cy="261610"/>
            </a:xfrm>
            <a:prstGeom prst="rect">
              <a:avLst/>
            </a:prstGeom>
            <a:solidFill>
              <a:schemeClr val="bg1"/>
            </a:solidFill>
          </p:spPr>
          <p:txBody>
            <a:bodyPr wrap="none">
              <a:spAutoFit/>
            </a:bodyPr>
            <a:lstStyle/>
            <a:p>
              <a:pPr algn="just"/>
              <a:r>
                <a:rPr lang="ar-EG" sz="1100" b="1" dirty="0" smtClean="0">
                  <a:solidFill>
                    <a:srgbClr val="002060"/>
                  </a:solidFill>
                </a:rPr>
                <a:t>عدد</a:t>
              </a:r>
              <a:endParaRPr lang="en-US" sz="1100" b="1" dirty="0">
                <a:solidFill>
                  <a:srgbClr val="002060"/>
                </a:solidFill>
              </a:endParaRPr>
            </a:p>
          </p:txBody>
        </p:sp>
        <p:sp>
          <p:nvSpPr>
            <p:cNvPr id="85" name="Oval 84"/>
            <p:cNvSpPr/>
            <p:nvPr/>
          </p:nvSpPr>
          <p:spPr>
            <a:xfrm>
              <a:off x="2788301"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86" name="Rectangle 85"/>
            <p:cNvSpPr/>
            <p:nvPr/>
          </p:nvSpPr>
          <p:spPr>
            <a:xfrm>
              <a:off x="2712101" y="57804"/>
              <a:ext cx="564499" cy="461665"/>
            </a:xfrm>
            <a:prstGeom prst="rect">
              <a:avLst/>
            </a:prstGeom>
          </p:spPr>
          <p:txBody>
            <a:bodyPr wrap="square">
              <a:spAutoFit/>
            </a:bodyPr>
            <a:lstStyle/>
            <a:p>
              <a:pPr algn="ctr"/>
              <a:r>
                <a:rPr lang="en-US" sz="2400" b="1" dirty="0" smtClean="0">
                  <a:solidFill>
                    <a:schemeClr val="bg1"/>
                  </a:solidFill>
                </a:rPr>
                <a:t>1</a:t>
              </a:r>
              <a:endParaRPr lang="en-US" sz="2400" b="1" dirty="0">
                <a:solidFill>
                  <a:schemeClr val="bg1"/>
                </a:solidFill>
              </a:endParaRPr>
            </a:p>
          </p:txBody>
        </p:sp>
      </p:grpSp>
      <p:grpSp>
        <p:nvGrpSpPr>
          <p:cNvPr id="87" name="Group 86"/>
          <p:cNvGrpSpPr/>
          <p:nvPr/>
        </p:nvGrpSpPr>
        <p:grpSpPr>
          <a:xfrm>
            <a:off x="6852964" y="181562"/>
            <a:ext cx="793099" cy="464896"/>
            <a:chOff x="2712101" y="57804"/>
            <a:chExt cx="793099" cy="464896"/>
          </a:xfrm>
        </p:grpSpPr>
        <p:sp>
          <p:nvSpPr>
            <p:cNvPr id="88" name="Rectangle 87"/>
            <p:cNvSpPr/>
            <p:nvPr/>
          </p:nvSpPr>
          <p:spPr>
            <a:xfrm>
              <a:off x="3147410" y="152400"/>
              <a:ext cx="357790" cy="261610"/>
            </a:xfrm>
            <a:prstGeom prst="rect">
              <a:avLst/>
            </a:prstGeom>
            <a:solidFill>
              <a:schemeClr val="bg1"/>
            </a:solidFill>
          </p:spPr>
          <p:txBody>
            <a:bodyPr wrap="none">
              <a:spAutoFit/>
            </a:bodyPr>
            <a:lstStyle/>
            <a:p>
              <a:pPr algn="just"/>
              <a:r>
                <a:rPr lang="ar-EG" sz="1100" b="1" dirty="0" smtClean="0">
                  <a:solidFill>
                    <a:srgbClr val="002060"/>
                  </a:solidFill>
                </a:rPr>
                <a:t>عدد</a:t>
              </a:r>
              <a:endParaRPr lang="en-US" sz="1100" b="1" dirty="0">
                <a:solidFill>
                  <a:srgbClr val="002060"/>
                </a:solidFill>
              </a:endParaRPr>
            </a:p>
          </p:txBody>
        </p:sp>
        <p:sp>
          <p:nvSpPr>
            <p:cNvPr id="89" name="Oval 88"/>
            <p:cNvSpPr/>
            <p:nvPr/>
          </p:nvSpPr>
          <p:spPr>
            <a:xfrm>
              <a:off x="2788301"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90" name="Rectangle 89"/>
            <p:cNvSpPr/>
            <p:nvPr/>
          </p:nvSpPr>
          <p:spPr>
            <a:xfrm>
              <a:off x="2712101" y="57804"/>
              <a:ext cx="564499" cy="461665"/>
            </a:xfrm>
            <a:prstGeom prst="rect">
              <a:avLst/>
            </a:prstGeom>
          </p:spPr>
          <p:txBody>
            <a:bodyPr wrap="square">
              <a:spAutoFit/>
            </a:bodyPr>
            <a:lstStyle/>
            <a:p>
              <a:pPr algn="ctr"/>
              <a:r>
                <a:rPr lang="en-US" sz="2400" b="1" dirty="0" smtClean="0">
                  <a:solidFill>
                    <a:schemeClr val="bg1"/>
                  </a:solidFill>
                </a:rPr>
                <a:t>1</a:t>
              </a:r>
              <a:endParaRPr lang="en-US" sz="2400" b="1" dirty="0">
                <a:solidFill>
                  <a:schemeClr val="bg1"/>
                </a:solidFill>
              </a:endParaRPr>
            </a:p>
          </p:txBody>
        </p:sp>
      </p:grpSp>
      <p:pic>
        <p:nvPicPr>
          <p:cNvPr id="3074" name="Picture 2" descr="D:\Desktop\Untitle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05200" y="2590800"/>
            <a:ext cx="2411412" cy="2362199"/>
          </a:xfrm>
          <a:prstGeom prst="ellipse">
            <a:avLst/>
          </a:prstGeom>
          <a:ln w="1905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349899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79512" y="142032"/>
            <a:ext cx="1368152" cy="3431347"/>
            <a:chOff x="4508565" y="528109"/>
            <a:chExt cx="1368152" cy="3431347"/>
          </a:xfrm>
        </p:grpSpPr>
        <p:sp>
          <p:nvSpPr>
            <p:cNvPr id="47" name="Rounded Rectangle 46"/>
            <p:cNvSpPr/>
            <p:nvPr/>
          </p:nvSpPr>
          <p:spPr>
            <a:xfrm>
              <a:off x="4508565" y="910463"/>
              <a:ext cx="1368152" cy="3048993"/>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EG"/>
            </a:p>
          </p:txBody>
        </p:sp>
        <p:sp>
          <p:nvSpPr>
            <p:cNvPr id="48" name="Oval 47"/>
            <p:cNvSpPr/>
            <p:nvPr/>
          </p:nvSpPr>
          <p:spPr>
            <a:xfrm>
              <a:off x="4716016" y="528109"/>
              <a:ext cx="953250" cy="953250"/>
            </a:xfrm>
            <a:prstGeom prst="ellips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EG"/>
            </a:p>
          </p:txBody>
        </p:sp>
        <p:sp>
          <p:nvSpPr>
            <p:cNvPr id="49" name="Rectangle 48"/>
            <p:cNvSpPr/>
            <p:nvPr/>
          </p:nvSpPr>
          <p:spPr>
            <a:xfrm>
              <a:off x="4655889" y="599402"/>
              <a:ext cx="1042405" cy="646331"/>
            </a:xfrm>
            <a:prstGeom prst="rect">
              <a:avLst/>
            </a:prstGeom>
          </p:spPr>
          <p:txBody>
            <a:bodyPr wrap="square">
              <a:spAutoFit/>
            </a:bodyPr>
            <a:lstStyle/>
            <a:p>
              <a:pPr algn="ctr"/>
              <a:r>
                <a:rPr lang="ar-EG" b="1" dirty="0" smtClean="0">
                  <a:solidFill>
                    <a:schemeClr val="bg1"/>
                  </a:solidFill>
                </a:rPr>
                <a:t>الابحاث  </a:t>
              </a:r>
              <a:r>
                <a:rPr lang="ar-EG" b="1" dirty="0">
                  <a:solidFill>
                    <a:schemeClr val="bg1"/>
                  </a:solidFill>
                </a:rPr>
                <a:t>العلمية</a:t>
              </a:r>
            </a:p>
          </p:txBody>
        </p:sp>
      </p:grpSp>
      <p:sp>
        <p:nvSpPr>
          <p:cNvPr id="4" name="Rectangle 3"/>
          <p:cNvSpPr/>
          <p:nvPr/>
        </p:nvSpPr>
        <p:spPr>
          <a:xfrm>
            <a:off x="3505200" y="1752600"/>
            <a:ext cx="2164374" cy="461665"/>
          </a:xfrm>
          <a:prstGeom prst="rect">
            <a:avLst/>
          </a:prstGeom>
        </p:spPr>
        <p:txBody>
          <a:bodyPr wrap="none">
            <a:spAutoFit/>
          </a:bodyPr>
          <a:lstStyle/>
          <a:p>
            <a:r>
              <a:rPr lang="ar-EG" sz="2400" b="1" dirty="0" err="1">
                <a:solidFill>
                  <a:srgbClr val="002060"/>
                </a:solidFill>
              </a:rPr>
              <a:t>أ.د</a:t>
            </a:r>
            <a:r>
              <a:rPr lang="ar-EG" sz="2400" b="1" dirty="0">
                <a:solidFill>
                  <a:srgbClr val="002060"/>
                </a:solidFill>
              </a:rPr>
              <a:t> إيمان محمد صبري</a:t>
            </a:r>
            <a:endParaRPr lang="en-US" sz="2400" b="1" dirty="0">
              <a:solidFill>
                <a:srgbClr val="002060"/>
              </a:solidFill>
            </a:endParaRPr>
          </a:p>
        </p:txBody>
      </p:sp>
      <p:grpSp>
        <p:nvGrpSpPr>
          <p:cNvPr id="23" name="Group 22"/>
          <p:cNvGrpSpPr/>
          <p:nvPr/>
        </p:nvGrpSpPr>
        <p:grpSpPr>
          <a:xfrm>
            <a:off x="7524328" y="116632"/>
            <a:ext cx="1368152" cy="3702732"/>
            <a:chOff x="7524328" y="505138"/>
            <a:chExt cx="1368152" cy="3702732"/>
          </a:xfrm>
        </p:grpSpPr>
        <p:sp>
          <p:nvSpPr>
            <p:cNvPr id="3" name="Rounded Rectangle 2"/>
            <p:cNvSpPr/>
            <p:nvPr/>
          </p:nvSpPr>
          <p:spPr>
            <a:xfrm>
              <a:off x="7524328" y="910464"/>
              <a:ext cx="1368152" cy="329740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5" name="Oval 4"/>
            <p:cNvSpPr/>
            <p:nvPr/>
          </p:nvSpPr>
          <p:spPr>
            <a:xfrm>
              <a:off x="7783332" y="505138"/>
              <a:ext cx="953250" cy="95325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EG"/>
            </a:p>
          </p:txBody>
        </p:sp>
        <p:sp>
          <p:nvSpPr>
            <p:cNvPr id="6" name="Rectangle 5"/>
            <p:cNvSpPr/>
            <p:nvPr/>
          </p:nvSpPr>
          <p:spPr>
            <a:xfrm>
              <a:off x="7723205" y="686590"/>
              <a:ext cx="1042405" cy="584775"/>
            </a:xfrm>
            <a:prstGeom prst="rect">
              <a:avLst/>
            </a:prstGeom>
          </p:spPr>
          <p:txBody>
            <a:bodyPr wrap="square">
              <a:spAutoFit/>
            </a:bodyPr>
            <a:lstStyle/>
            <a:p>
              <a:pPr algn="l"/>
              <a:r>
                <a:rPr lang="ar-EG" sz="1400" b="1" dirty="0"/>
                <a:t>المؤتمرات </a:t>
              </a:r>
              <a:endParaRPr lang="ar-EG" sz="1400" b="1" dirty="0" smtClean="0"/>
            </a:p>
            <a:p>
              <a:pPr algn="ctr"/>
              <a:r>
                <a:rPr lang="ar-EG" b="1" dirty="0" smtClean="0"/>
                <a:t>العلمية</a:t>
              </a:r>
              <a:endParaRPr lang="ar-EG" b="1" dirty="0"/>
            </a:p>
          </p:txBody>
        </p:sp>
      </p:grpSp>
      <p:grpSp>
        <p:nvGrpSpPr>
          <p:cNvPr id="22" name="Group 21"/>
          <p:cNvGrpSpPr/>
          <p:nvPr/>
        </p:nvGrpSpPr>
        <p:grpSpPr>
          <a:xfrm>
            <a:off x="6012160" y="139603"/>
            <a:ext cx="1368152" cy="6476965"/>
            <a:chOff x="6012160" y="528109"/>
            <a:chExt cx="1368152" cy="6340453"/>
          </a:xfrm>
        </p:grpSpPr>
        <p:sp>
          <p:nvSpPr>
            <p:cNvPr id="11" name="Rounded Rectangle 10"/>
            <p:cNvSpPr/>
            <p:nvPr/>
          </p:nvSpPr>
          <p:spPr>
            <a:xfrm>
              <a:off x="6012160" y="910464"/>
              <a:ext cx="1368152" cy="595809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EG"/>
            </a:p>
          </p:txBody>
        </p:sp>
        <p:sp>
          <p:nvSpPr>
            <p:cNvPr id="17" name="Oval 16"/>
            <p:cNvSpPr/>
            <p:nvPr/>
          </p:nvSpPr>
          <p:spPr>
            <a:xfrm>
              <a:off x="6219611" y="528109"/>
              <a:ext cx="953250" cy="953250"/>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EG"/>
            </a:p>
          </p:txBody>
        </p:sp>
        <p:sp>
          <p:nvSpPr>
            <p:cNvPr id="18" name="Rectangle 17"/>
            <p:cNvSpPr/>
            <p:nvPr/>
          </p:nvSpPr>
          <p:spPr>
            <a:xfrm>
              <a:off x="6159484" y="709561"/>
              <a:ext cx="1042405" cy="632709"/>
            </a:xfrm>
            <a:prstGeom prst="rect">
              <a:avLst/>
            </a:prstGeom>
          </p:spPr>
          <p:txBody>
            <a:bodyPr wrap="square">
              <a:spAutoFit/>
            </a:bodyPr>
            <a:lstStyle/>
            <a:p>
              <a:pPr algn="ctr"/>
              <a:r>
                <a:rPr lang="ar-EG" sz="1200" dirty="0">
                  <a:ln w="18415" cmpd="sng">
                    <a:solidFill>
                      <a:srgbClr val="FFFFFF"/>
                    </a:solidFill>
                    <a:prstDash val="solid"/>
                  </a:ln>
                  <a:solidFill>
                    <a:srgbClr val="FFFFFF"/>
                  </a:solidFill>
                  <a:effectLst>
                    <a:outerShdw blurRad="63500" dir="3600000" algn="tl" rotWithShape="0">
                      <a:srgbClr val="000000">
                        <a:alpha val="70000"/>
                      </a:srgbClr>
                    </a:outerShdw>
                  </a:effectLst>
                </a:rPr>
                <a:t>الإشراف على رسائل الماجستير والدكتوراه</a:t>
              </a:r>
            </a:p>
          </p:txBody>
        </p:sp>
      </p:grpSp>
      <p:sp>
        <p:nvSpPr>
          <p:cNvPr id="26" name="Rectangle 25"/>
          <p:cNvSpPr/>
          <p:nvPr/>
        </p:nvSpPr>
        <p:spPr>
          <a:xfrm>
            <a:off x="5983808" y="1073944"/>
            <a:ext cx="1421904" cy="5509200"/>
          </a:xfrm>
          <a:prstGeom prst="rect">
            <a:avLst/>
          </a:prstGeom>
        </p:spPr>
        <p:txBody>
          <a:bodyPr wrap="square">
            <a:spAutoFit/>
          </a:bodyPr>
          <a:lstStyle/>
          <a:p>
            <a:pPr algn="ctr"/>
            <a:r>
              <a:rPr lang="ar-SA" sz="1600" b="1" dirty="0">
                <a:solidFill>
                  <a:srgbClr val="002060"/>
                </a:solidFill>
              </a:rPr>
              <a:t>الإشراف على رسالة دكتوراه بعنوان </a:t>
            </a:r>
            <a:r>
              <a:rPr lang="ar-SA" sz="1600" b="1" dirty="0" smtClean="0">
                <a:solidFill>
                  <a:srgbClr val="002060"/>
                </a:solidFill>
              </a:rPr>
              <a:t>«</a:t>
            </a:r>
            <a:r>
              <a:rPr lang="ar-EG" sz="1600" b="1" dirty="0" smtClean="0">
                <a:solidFill>
                  <a:srgbClr val="002060"/>
                </a:solidFill>
              </a:rPr>
              <a:t>المهارات الاجتماعية والصلابة النفسية كمنبئين بالتنمر عبر المراحل الارتقائية للمراهقة» خطة بحث مقدمة لتسجيل درجة الدكتوراه </a:t>
            </a:r>
            <a:r>
              <a:rPr lang="ar-EG" sz="1600" b="1" dirty="0" err="1" smtClean="0">
                <a:solidFill>
                  <a:srgbClr val="002060"/>
                </a:solidFill>
              </a:rPr>
              <a:t>فى</a:t>
            </a:r>
            <a:r>
              <a:rPr lang="ar-EG" sz="1600" b="1" dirty="0" smtClean="0">
                <a:solidFill>
                  <a:srgbClr val="002060"/>
                </a:solidFill>
              </a:rPr>
              <a:t> </a:t>
            </a:r>
            <a:r>
              <a:rPr lang="ar-EG" sz="1600" b="1" dirty="0" err="1" smtClean="0">
                <a:solidFill>
                  <a:srgbClr val="002060"/>
                </a:solidFill>
              </a:rPr>
              <a:t>الاداب</a:t>
            </a:r>
            <a:r>
              <a:rPr lang="ar-EG" sz="1600" b="1" dirty="0" smtClean="0">
                <a:solidFill>
                  <a:srgbClr val="002060"/>
                </a:solidFill>
              </a:rPr>
              <a:t> تخصص علم النفس </a:t>
            </a:r>
            <a:r>
              <a:rPr lang="ar-EG" sz="1600" b="1" dirty="0" err="1" smtClean="0">
                <a:solidFill>
                  <a:srgbClr val="002060"/>
                </a:solidFill>
              </a:rPr>
              <a:t>الارتقائى</a:t>
            </a:r>
            <a:r>
              <a:rPr lang="ar-EG" sz="1600" b="1" dirty="0" smtClean="0">
                <a:solidFill>
                  <a:srgbClr val="002060"/>
                </a:solidFill>
              </a:rPr>
              <a:t> مقدمة من الباحثة/ آمنة محمد السيد عبد السميع مدرس مساعد بقسم علم النفس – كلية </a:t>
            </a:r>
            <a:r>
              <a:rPr lang="ar-EG" sz="1600" b="1" dirty="0" err="1" smtClean="0">
                <a:solidFill>
                  <a:srgbClr val="002060"/>
                </a:solidFill>
              </a:rPr>
              <a:t>الاداب</a:t>
            </a:r>
            <a:r>
              <a:rPr lang="ar-EG" sz="1600" b="1" dirty="0" smtClean="0">
                <a:solidFill>
                  <a:srgbClr val="002060"/>
                </a:solidFill>
              </a:rPr>
              <a:t> – جامعة بنها</a:t>
            </a:r>
            <a:endParaRPr lang="ar-EG" sz="1600" b="1" dirty="0">
              <a:solidFill>
                <a:srgbClr val="002060"/>
              </a:solidFill>
            </a:endParaRPr>
          </a:p>
        </p:txBody>
      </p:sp>
      <p:sp>
        <p:nvSpPr>
          <p:cNvPr id="53" name="Rectangle 52"/>
          <p:cNvSpPr/>
          <p:nvPr/>
        </p:nvSpPr>
        <p:spPr>
          <a:xfrm>
            <a:off x="3491880" y="5004137"/>
            <a:ext cx="2253073" cy="1015663"/>
          </a:xfrm>
          <a:prstGeom prst="rect">
            <a:avLst/>
          </a:prstGeom>
        </p:spPr>
        <p:txBody>
          <a:bodyPr wrap="square">
            <a:spAutoFit/>
          </a:bodyPr>
          <a:lstStyle/>
          <a:p>
            <a:pPr algn="ctr"/>
            <a:r>
              <a:rPr lang="ar-AE" sz="2000" b="1" dirty="0"/>
              <a:t>أستاذ علم النفس </a:t>
            </a:r>
            <a:endParaRPr lang="ar-EG" sz="2000" b="1" dirty="0" smtClean="0"/>
          </a:p>
          <a:p>
            <a:pPr algn="ctr"/>
            <a:r>
              <a:rPr lang="ar-AE" sz="2000" b="1" dirty="0" smtClean="0"/>
              <a:t>كلية </a:t>
            </a:r>
            <a:r>
              <a:rPr lang="ar-AE" sz="2000" b="1" dirty="0"/>
              <a:t>الآداب </a:t>
            </a:r>
            <a:endParaRPr lang="ar-EG" sz="2000" b="1" dirty="0" smtClean="0"/>
          </a:p>
          <a:p>
            <a:pPr algn="ctr"/>
            <a:r>
              <a:rPr lang="ar-AE" sz="2000" b="1" dirty="0" smtClean="0"/>
              <a:t>جامعة </a:t>
            </a:r>
            <a:r>
              <a:rPr lang="ar-AE" sz="2000" b="1" dirty="0"/>
              <a:t>الفيوم</a:t>
            </a:r>
            <a:endParaRPr lang="ar-EG" sz="2000" b="1" dirty="0"/>
          </a:p>
        </p:txBody>
      </p:sp>
      <p:sp>
        <p:nvSpPr>
          <p:cNvPr id="67" name="Rectangle 66"/>
          <p:cNvSpPr/>
          <p:nvPr/>
        </p:nvSpPr>
        <p:spPr>
          <a:xfrm>
            <a:off x="132273" y="1052699"/>
            <a:ext cx="1440158" cy="2769989"/>
          </a:xfrm>
          <a:prstGeom prst="rect">
            <a:avLst/>
          </a:prstGeom>
        </p:spPr>
        <p:txBody>
          <a:bodyPr wrap="square">
            <a:spAutoFit/>
          </a:bodyPr>
          <a:lstStyle/>
          <a:p>
            <a:pPr algn="ctr"/>
            <a:r>
              <a:rPr lang="ar-EG" sz="2000" b="1" dirty="0" smtClean="0">
                <a:solidFill>
                  <a:srgbClr val="002060"/>
                </a:solidFill>
              </a:rPr>
              <a:t>الاشتراك بالمؤتمر </a:t>
            </a:r>
            <a:r>
              <a:rPr lang="ar-EG" sz="2000" b="1" dirty="0">
                <a:solidFill>
                  <a:srgbClr val="002060"/>
                </a:solidFill>
              </a:rPr>
              <a:t>الإبداع ببحث بعنوان اتجاهات عينة من شباب الجامعة نحو إبداع </a:t>
            </a:r>
            <a:r>
              <a:rPr lang="ar-EG" sz="2000" b="1" dirty="0" err="1" smtClean="0">
                <a:solidFill>
                  <a:srgbClr val="002060"/>
                </a:solidFill>
              </a:rPr>
              <a:t>المراة</a:t>
            </a:r>
            <a:endParaRPr lang="ar-EG" sz="2000" b="1" dirty="0" smtClean="0">
              <a:solidFill>
                <a:srgbClr val="002060"/>
              </a:solidFill>
            </a:endParaRPr>
          </a:p>
          <a:p>
            <a:pPr algn="ctr"/>
            <a:endParaRPr lang="ar-SA" sz="1400" b="1" dirty="0" smtClean="0">
              <a:solidFill>
                <a:schemeClr val="accent6">
                  <a:lumMod val="50000"/>
                </a:schemeClr>
              </a:solidFill>
            </a:endParaRPr>
          </a:p>
        </p:txBody>
      </p:sp>
      <p:grpSp>
        <p:nvGrpSpPr>
          <p:cNvPr id="69" name="Group 68"/>
          <p:cNvGrpSpPr/>
          <p:nvPr/>
        </p:nvGrpSpPr>
        <p:grpSpPr>
          <a:xfrm>
            <a:off x="1800087" y="139603"/>
            <a:ext cx="1368152" cy="3433777"/>
            <a:chOff x="4508565" y="528109"/>
            <a:chExt cx="1368152" cy="3433777"/>
          </a:xfrm>
        </p:grpSpPr>
        <p:sp>
          <p:nvSpPr>
            <p:cNvPr id="70" name="Rounded Rectangle 69"/>
            <p:cNvSpPr/>
            <p:nvPr/>
          </p:nvSpPr>
          <p:spPr>
            <a:xfrm>
              <a:off x="4508565" y="910464"/>
              <a:ext cx="1368152" cy="305142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71" name="Oval 70"/>
            <p:cNvSpPr/>
            <p:nvPr/>
          </p:nvSpPr>
          <p:spPr>
            <a:xfrm>
              <a:off x="4716016" y="528109"/>
              <a:ext cx="953250" cy="95325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EG"/>
            </a:p>
          </p:txBody>
        </p:sp>
        <p:sp>
          <p:nvSpPr>
            <p:cNvPr id="72" name="Rectangle 71"/>
            <p:cNvSpPr/>
            <p:nvPr/>
          </p:nvSpPr>
          <p:spPr>
            <a:xfrm>
              <a:off x="4655889" y="709561"/>
              <a:ext cx="1042405" cy="646331"/>
            </a:xfrm>
            <a:prstGeom prst="rect">
              <a:avLst/>
            </a:prstGeom>
          </p:spPr>
          <p:txBody>
            <a:bodyPr wrap="square">
              <a:spAutoFit/>
            </a:bodyPr>
            <a:lstStyle/>
            <a:p>
              <a:pPr algn="ctr"/>
              <a:r>
                <a:rPr lang="ar-EG" b="1" dirty="0" smtClean="0">
                  <a:solidFill>
                    <a:srgbClr val="12623C"/>
                  </a:solidFill>
                </a:rPr>
                <a:t>المناقشات العلمية</a:t>
              </a:r>
              <a:endParaRPr lang="ar-EG" b="1" dirty="0">
                <a:solidFill>
                  <a:srgbClr val="12623C"/>
                </a:solidFill>
              </a:endParaRPr>
            </a:p>
          </p:txBody>
        </p:sp>
      </p:grpSp>
      <p:sp>
        <p:nvSpPr>
          <p:cNvPr id="73" name="Rectangle 72"/>
          <p:cNvSpPr/>
          <p:nvPr/>
        </p:nvSpPr>
        <p:spPr>
          <a:xfrm>
            <a:off x="1743790" y="1080153"/>
            <a:ext cx="1462550" cy="2500685"/>
          </a:xfrm>
          <a:prstGeom prst="rect">
            <a:avLst/>
          </a:prstGeom>
        </p:spPr>
        <p:txBody>
          <a:bodyPr wrap="square">
            <a:spAutoFit/>
          </a:bodyPr>
          <a:lstStyle/>
          <a:p>
            <a:pPr lvl="0" algn="ctr">
              <a:lnSpc>
                <a:spcPct val="110000"/>
              </a:lnSpc>
            </a:pPr>
            <a:r>
              <a:rPr lang="ar-SA" sz="1300" b="1" dirty="0"/>
              <a:t>مناقشة رسالة ماجستير بعنوان </a:t>
            </a:r>
            <a:r>
              <a:rPr lang="ar-EG" sz="1300" b="1" dirty="0" smtClean="0"/>
              <a:t>«بعض </a:t>
            </a:r>
            <a:r>
              <a:rPr lang="ar-EG" sz="1300" b="1" dirty="0" err="1" smtClean="0"/>
              <a:t>المتغيراتا</a:t>
            </a:r>
            <a:r>
              <a:rPr lang="ar-EG" sz="1300" b="1" dirty="0" smtClean="0"/>
              <a:t> لنفسية لدي مدمني </a:t>
            </a:r>
            <a:r>
              <a:rPr lang="ar-EG" sz="1300" b="1" dirty="0" err="1" smtClean="0"/>
              <a:t>الكبتاجون</a:t>
            </a:r>
            <a:r>
              <a:rPr lang="ar-EG" sz="1300" b="1" dirty="0" smtClean="0"/>
              <a:t> </a:t>
            </a:r>
            <a:r>
              <a:rPr lang="ar-EG" sz="1300" b="1" dirty="0" err="1" smtClean="0"/>
              <a:t>والترامادول</a:t>
            </a:r>
            <a:r>
              <a:rPr lang="ar-EG" sz="1300" b="1" dirty="0" smtClean="0"/>
              <a:t> من الشباب المصريين وغير المصريين» مقدمة من الباحث / محمود صبري عبد الجواد اسماعيل  وذلك </a:t>
            </a:r>
            <a:r>
              <a:rPr lang="ar-EG" sz="1300" b="1" dirty="0" err="1" smtClean="0"/>
              <a:t>فى</a:t>
            </a:r>
            <a:r>
              <a:rPr lang="ar-EG" sz="1300" b="1" dirty="0" smtClean="0"/>
              <a:t> يوم الثلاثاء الموافق2021/9/7</a:t>
            </a:r>
            <a:endParaRPr lang="en-US" sz="1300" b="1" dirty="0">
              <a:solidFill>
                <a:srgbClr val="C00000"/>
              </a:solidFill>
            </a:endParaRPr>
          </a:p>
        </p:txBody>
      </p:sp>
      <p:sp>
        <p:nvSpPr>
          <p:cNvPr id="2" name="Rectangle 1"/>
          <p:cNvSpPr/>
          <p:nvPr/>
        </p:nvSpPr>
        <p:spPr>
          <a:xfrm>
            <a:off x="7448128" y="1044482"/>
            <a:ext cx="1461368" cy="2800767"/>
          </a:xfrm>
          <a:prstGeom prst="rect">
            <a:avLst/>
          </a:prstGeom>
        </p:spPr>
        <p:txBody>
          <a:bodyPr wrap="square">
            <a:spAutoFit/>
          </a:bodyPr>
          <a:lstStyle/>
          <a:p>
            <a:pPr algn="ctr"/>
            <a:r>
              <a:rPr lang="ar-EG" sz="1600" b="1" dirty="0">
                <a:solidFill>
                  <a:srgbClr val="002060"/>
                </a:solidFill>
              </a:rPr>
              <a:t>تنظيم المؤتمر العلمي الثامن للإدارة العامة لثقافة المرأة-  وزارة الثقافة بالتعاون مع قسم علم النفس بجامعة الفيوم، بعنوان "المرأة المصرية والإبداع: رؤية مستقبلية.</a:t>
            </a:r>
          </a:p>
        </p:txBody>
      </p:sp>
      <p:sp>
        <p:nvSpPr>
          <p:cNvPr id="27" name="Rectangle 26"/>
          <p:cNvSpPr/>
          <p:nvPr/>
        </p:nvSpPr>
        <p:spPr>
          <a:xfrm>
            <a:off x="3259003" y="391812"/>
            <a:ext cx="2627388" cy="954107"/>
          </a:xfrm>
          <a:prstGeom prst="rect">
            <a:avLst/>
          </a:prstGeom>
        </p:spPr>
        <p:txBody>
          <a:bodyPr wrap="square">
            <a:spAutoFit/>
          </a:bodyPr>
          <a:lstStyle/>
          <a:p>
            <a:pPr algn="ctr"/>
            <a:r>
              <a:rPr lang="ar-EG" sz="2800" b="1" dirty="0" smtClean="0">
                <a:solidFill>
                  <a:srgbClr val="C00000"/>
                </a:solidFill>
              </a:rPr>
              <a:t>ن</a:t>
            </a:r>
            <a:r>
              <a:rPr lang="ar-EG" sz="2800" b="1" dirty="0">
                <a:solidFill>
                  <a:srgbClr val="C00000"/>
                </a:solidFill>
              </a:rPr>
              <a:t>بذة عن القائمين </a:t>
            </a:r>
            <a:r>
              <a:rPr lang="ar-EG" sz="2800" b="1" dirty="0" smtClean="0">
                <a:solidFill>
                  <a:srgbClr val="240CB4"/>
                </a:solidFill>
              </a:rPr>
              <a:t>بالأنشطة الفردية</a:t>
            </a:r>
            <a:endParaRPr lang="en-US" sz="2800" b="1" dirty="0">
              <a:solidFill>
                <a:srgbClr val="240CB4"/>
              </a:solidFill>
            </a:endParaRPr>
          </a:p>
        </p:txBody>
      </p:sp>
      <p:grpSp>
        <p:nvGrpSpPr>
          <p:cNvPr id="28" name="Group 27"/>
          <p:cNvGrpSpPr/>
          <p:nvPr/>
        </p:nvGrpSpPr>
        <p:grpSpPr>
          <a:xfrm>
            <a:off x="2743200" y="57804"/>
            <a:ext cx="838200" cy="464896"/>
            <a:chOff x="2667000" y="57804"/>
            <a:chExt cx="838200" cy="464896"/>
          </a:xfrm>
        </p:grpSpPr>
        <p:sp>
          <p:nvSpPr>
            <p:cNvPr id="29" name="Rectangle 28"/>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30" name="Oval 29"/>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31" name="Rectangle 30"/>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1</a:t>
              </a:r>
              <a:endParaRPr lang="en-US" sz="2400" b="1" dirty="0">
                <a:solidFill>
                  <a:schemeClr val="bg1"/>
                </a:solidFill>
              </a:endParaRPr>
            </a:p>
          </p:txBody>
        </p:sp>
      </p:grpSp>
      <p:grpSp>
        <p:nvGrpSpPr>
          <p:cNvPr id="32" name="Group 31"/>
          <p:cNvGrpSpPr/>
          <p:nvPr/>
        </p:nvGrpSpPr>
        <p:grpSpPr>
          <a:xfrm>
            <a:off x="1109211" y="76200"/>
            <a:ext cx="838200" cy="464896"/>
            <a:chOff x="2667000" y="57804"/>
            <a:chExt cx="838200" cy="464896"/>
          </a:xfrm>
        </p:grpSpPr>
        <p:sp>
          <p:nvSpPr>
            <p:cNvPr id="33" name="Rectangle 32"/>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34" name="Oval 33"/>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35" name="Rectangle 34"/>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1</a:t>
              </a:r>
              <a:endParaRPr lang="en-US" sz="2400" b="1" dirty="0">
                <a:solidFill>
                  <a:schemeClr val="bg1"/>
                </a:solidFill>
              </a:endParaRPr>
            </a:p>
          </p:txBody>
        </p:sp>
      </p:grpSp>
      <p:grpSp>
        <p:nvGrpSpPr>
          <p:cNvPr id="36" name="Group 35"/>
          <p:cNvGrpSpPr/>
          <p:nvPr/>
        </p:nvGrpSpPr>
        <p:grpSpPr>
          <a:xfrm>
            <a:off x="6945132" y="38754"/>
            <a:ext cx="838200" cy="464896"/>
            <a:chOff x="2667000" y="57804"/>
            <a:chExt cx="838200" cy="464896"/>
          </a:xfrm>
        </p:grpSpPr>
        <p:sp>
          <p:nvSpPr>
            <p:cNvPr id="37" name="Rectangle 36"/>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38" name="Oval 37"/>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39" name="Rectangle 38"/>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1</a:t>
              </a:r>
              <a:endParaRPr lang="en-US" sz="2400" b="1" dirty="0">
                <a:solidFill>
                  <a:schemeClr val="bg1"/>
                </a:solidFill>
              </a:endParaRPr>
            </a:p>
          </p:txBody>
        </p:sp>
      </p:grpSp>
      <p:grpSp>
        <p:nvGrpSpPr>
          <p:cNvPr id="40" name="Group 39"/>
          <p:cNvGrpSpPr/>
          <p:nvPr/>
        </p:nvGrpSpPr>
        <p:grpSpPr>
          <a:xfrm>
            <a:off x="8334375" y="78029"/>
            <a:ext cx="809625" cy="464896"/>
            <a:chOff x="2695575" y="57804"/>
            <a:chExt cx="809625" cy="464896"/>
          </a:xfrm>
        </p:grpSpPr>
        <p:sp>
          <p:nvSpPr>
            <p:cNvPr id="41" name="Rectangle 40"/>
            <p:cNvSpPr/>
            <p:nvPr/>
          </p:nvSpPr>
          <p:spPr>
            <a:xfrm>
              <a:off x="3147410" y="152400"/>
              <a:ext cx="357790" cy="261610"/>
            </a:xfrm>
            <a:prstGeom prst="rect">
              <a:avLst/>
            </a:prstGeom>
            <a:solidFill>
              <a:schemeClr val="bg1"/>
            </a:solidFill>
          </p:spPr>
          <p:txBody>
            <a:bodyPr wrap="none">
              <a:spAutoFit/>
            </a:bodyPr>
            <a:lstStyle/>
            <a:p>
              <a:pPr algn="just"/>
              <a:r>
                <a:rPr lang="ar-EG" sz="1100" b="1" dirty="0" smtClean="0">
                  <a:solidFill>
                    <a:srgbClr val="002060"/>
                  </a:solidFill>
                </a:rPr>
                <a:t>عدد</a:t>
              </a:r>
              <a:endParaRPr lang="en-US" sz="1100" b="1" dirty="0">
                <a:solidFill>
                  <a:srgbClr val="002060"/>
                </a:solidFill>
              </a:endParaRPr>
            </a:p>
          </p:txBody>
        </p:sp>
        <p:sp>
          <p:nvSpPr>
            <p:cNvPr id="42" name="Oval 41"/>
            <p:cNvSpPr/>
            <p:nvPr/>
          </p:nvSpPr>
          <p:spPr>
            <a:xfrm>
              <a:off x="2771775"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43" name="Rectangle 42"/>
            <p:cNvSpPr/>
            <p:nvPr/>
          </p:nvSpPr>
          <p:spPr>
            <a:xfrm>
              <a:off x="2695575" y="57804"/>
              <a:ext cx="564499" cy="461665"/>
            </a:xfrm>
            <a:prstGeom prst="rect">
              <a:avLst/>
            </a:prstGeom>
          </p:spPr>
          <p:txBody>
            <a:bodyPr wrap="square">
              <a:spAutoFit/>
            </a:bodyPr>
            <a:lstStyle/>
            <a:p>
              <a:pPr algn="ctr"/>
              <a:r>
                <a:rPr lang="en-US" sz="2400" b="1" dirty="0" smtClean="0">
                  <a:solidFill>
                    <a:schemeClr val="bg1"/>
                  </a:solidFill>
                </a:rPr>
                <a:t>1</a:t>
              </a:r>
              <a:endParaRPr lang="en-US" sz="2400" b="1" dirty="0">
                <a:solidFill>
                  <a:schemeClr val="bg1"/>
                </a:solidFill>
              </a:endParaRPr>
            </a:p>
          </p:txBody>
        </p:sp>
      </p:grpSp>
      <p:pic>
        <p:nvPicPr>
          <p:cNvPr id="45" name="Picture 2" descr="C:\Users\dahb\Downloads\WhatsApp Image 2021-09-12 at 1.53.15 PM.jpe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936" t="625" r="27133" b="33114"/>
          <a:stretch/>
        </p:blipFill>
        <p:spPr bwMode="auto">
          <a:xfrm>
            <a:off x="3505808" y="2300015"/>
            <a:ext cx="2314154" cy="2382402"/>
          </a:xfrm>
          <a:prstGeom prst="ellipse">
            <a:avLst/>
          </a:prstGeom>
          <a:ln w="19050"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xmlns="">
                <a:solidFill>
                  <a:srgbClr val="FFFFFF"/>
                </a:solidFill>
              </a14:hiddenFill>
            </a:ext>
          </a:extLst>
        </p:spPr>
      </p:pic>
      <p:grpSp>
        <p:nvGrpSpPr>
          <p:cNvPr id="50" name="Group 49"/>
          <p:cNvGrpSpPr/>
          <p:nvPr/>
        </p:nvGrpSpPr>
        <p:grpSpPr>
          <a:xfrm>
            <a:off x="1773417" y="3661645"/>
            <a:ext cx="1368152" cy="2954923"/>
            <a:chOff x="4508565" y="528109"/>
            <a:chExt cx="1368152" cy="2954923"/>
          </a:xfrm>
        </p:grpSpPr>
        <p:sp>
          <p:nvSpPr>
            <p:cNvPr id="51" name="Rounded Rectangle 50"/>
            <p:cNvSpPr/>
            <p:nvPr/>
          </p:nvSpPr>
          <p:spPr>
            <a:xfrm>
              <a:off x="4508565" y="910464"/>
              <a:ext cx="1368152" cy="257256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52" name="Oval 51"/>
            <p:cNvSpPr/>
            <p:nvPr/>
          </p:nvSpPr>
          <p:spPr>
            <a:xfrm>
              <a:off x="4716016" y="528109"/>
              <a:ext cx="953250" cy="95325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a:p>
          </p:txBody>
        </p:sp>
        <p:sp>
          <p:nvSpPr>
            <p:cNvPr id="54" name="Rectangle 53"/>
            <p:cNvSpPr/>
            <p:nvPr/>
          </p:nvSpPr>
          <p:spPr>
            <a:xfrm>
              <a:off x="4655889" y="709561"/>
              <a:ext cx="1042405" cy="646331"/>
            </a:xfrm>
            <a:prstGeom prst="rect">
              <a:avLst/>
            </a:prstGeom>
          </p:spPr>
          <p:txBody>
            <a:bodyPr wrap="square">
              <a:spAutoFit/>
            </a:bodyPr>
            <a:lstStyle/>
            <a:p>
              <a:pPr algn="ctr"/>
              <a:r>
                <a:rPr lang="ar-EG" b="1" dirty="0" smtClean="0">
                  <a:solidFill>
                    <a:schemeClr val="bg1"/>
                  </a:solidFill>
                </a:rPr>
                <a:t>الندوات العلمية</a:t>
              </a:r>
              <a:endParaRPr lang="ar-EG" b="1" dirty="0">
                <a:solidFill>
                  <a:schemeClr val="bg1"/>
                </a:solidFill>
              </a:endParaRPr>
            </a:p>
          </p:txBody>
        </p:sp>
      </p:grpSp>
      <p:grpSp>
        <p:nvGrpSpPr>
          <p:cNvPr id="55" name="Group 54"/>
          <p:cNvGrpSpPr/>
          <p:nvPr/>
        </p:nvGrpSpPr>
        <p:grpSpPr>
          <a:xfrm>
            <a:off x="2716530" y="3579846"/>
            <a:ext cx="838200" cy="464896"/>
            <a:chOff x="2667000" y="57804"/>
            <a:chExt cx="838200" cy="464896"/>
          </a:xfrm>
        </p:grpSpPr>
        <p:sp>
          <p:nvSpPr>
            <p:cNvPr id="56" name="Rectangle 55"/>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57" name="Oval 56"/>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58" name="Rectangle 57"/>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2</a:t>
              </a:r>
              <a:endParaRPr lang="en-US" sz="2400" b="1" dirty="0">
                <a:solidFill>
                  <a:schemeClr val="bg1"/>
                </a:solidFill>
              </a:endParaRPr>
            </a:p>
          </p:txBody>
        </p:sp>
      </p:grpSp>
      <p:sp>
        <p:nvSpPr>
          <p:cNvPr id="59" name="Rectangle 58"/>
          <p:cNvSpPr/>
          <p:nvPr/>
        </p:nvSpPr>
        <p:spPr>
          <a:xfrm>
            <a:off x="1783000" y="4627595"/>
            <a:ext cx="1285050" cy="1988237"/>
          </a:xfrm>
          <a:prstGeom prst="rect">
            <a:avLst/>
          </a:prstGeom>
        </p:spPr>
        <p:txBody>
          <a:bodyPr wrap="square">
            <a:spAutoFit/>
          </a:bodyPr>
          <a:lstStyle/>
          <a:p>
            <a:pPr lvl="0" algn="ctr">
              <a:lnSpc>
                <a:spcPct val="110000"/>
              </a:lnSpc>
            </a:pPr>
            <a:r>
              <a:rPr lang="ar-EG" sz="1400" b="1" dirty="0" smtClean="0"/>
              <a:t>ندوة </a:t>
            </a:r>
            <a:r>
              <a:rPr lang="ar-SA" sz="1400" b="1" dirty="0" smtClean="0"/>
              <a:t>حول </a:t>
            </a:r>
            <a:r>
              <a:rPr lang="ar-SA" sz="1400" b="1" dirty="0"/>
              <a:t>كيفية التعامل مع أطفال الحضانة </a:t>
            </a:r>
            <a:r>
              <a:rPr lang="ar-SA" sz="1400" b="1" dirty="0" err="1"/>
              <a:t>فى</a:t>
            </a:r>
            <a:r>
              <a:rPr lang="ar-SA" sz="1400" b="1" dirty="0"/>
              <a:t> </a:t>
            </a:r>
            <a:r>
              <a:rPr lang="ar-SA" sz="1400" b="1" dirty="0" smtClean="0"/>
              <a:t>مدارس</a:t>
            </a:r>
            <a:r>
              <a:rPr lang="ar-EG" sz="1400" b="1" dirty="0" smtClean="0"/>
              <a:t> الفيوم </a:t>
            </a:r>
          </a:p>
          <a:p>
            <a:pPr lvl="0" algn="ctr">
              <a:lnSpc>
                <a:spcPct val="110000"/>
              </a:lnSpc>
            </a:pPr>
            <a:r>
              <a:rPr lang="ar-EG" sz="1400" b="1" dirty="0" smtClean="0">
                <a:solidFill>
                  <a:srgbClr val="C00000"/>
                </a:solidFill>
              </a:rPr>
              <a:t>ندوة </a:t>
            </a:r>
            <a:r>
              <a:rPr lang="ar-EG" sz="1400" b="1" dirty="0" err="1" smtClean="0">
                <a:solidFill>
                  <a:srgbClr val="C00000"/>
                </a:solidFill>
              </a:rPr>
              <a:t>فى</a:t>
            </a:r>
            <a:r>
              <a:rPr lang="ar-EG" sz="1400" b="1" dirty="0">
                <a:solidFill>
                  <a:srgbClr val="C00000"/>
                </a:solidFill>
              </a:rPr>
              <a:t> كيفية جعل مرحلة الحضانة المدرسية فترة سعيدة</a:t>
            </a:r>
            <a:endParaRPr lang="en-US" sz="1400" b="1" dirty="0">
              <a:solidFill>
                <a:srgbClr val="C00000"/>
              </a:solidFill>
            </a:endParaRPr>
          </a:p>
        </p:txBody>
      </p:sp>
    </p:spTree>
    <p:extLst>
      <p:ext uri="{BB962C8B-B14F-4D97-AF65-F5344CB8AC3E}">
        <p14:creationId xmlns:p14="http://schemas.microsoft.com/office/powerpoint/2010/main" xmlns="" val="808402687"/>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79512" y="142032"/>
            <a:ext cx="1368152" cy="3431347"/>
            <a:chOff x="4508565" y="528109"/>
            <a:chExt cx="1368152" cy="3431347"/>
          </a:xfrm>
        </p:grpSpPr>
        <p:sp>
          <p:nvSpPr>
            <p:cNvPr id="47" name="Rounded Rectangle 46"/>
            <p:cNvSpPr/>
            <p:nvPr/>
          </p:nvSpPr>
          <p:spPr>
            <a:xfrm>
              <a:off x="4508565" y="910463"/>
              <a:ext cx="1368152" cy="3048993"/>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EG"/>
            </a:p>
          </p:txBody>
        </p:sp>
        <p:sp>
          <p:nvSpPr>
            <p:cNvPr id="48" name="Oval 47"/>
            <p:cNvSpPr/>
            <p:nvPr/>
          </p:nvSpPr>
          <p:spPr>
            <a:xfrm>
              <a:off x="4716016" y="528109"/>
              <a:ext cx="953250" cy="953250"/>
            </a:xfrm>
            <a:prstGeom prst="ellips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EG"/>
            </a:p>
          </p:txBody>
        </p:sp>
        <p:sp>
          <p:nvSpPr>
            <p:cNvPr id="49" name="Rectangle 48"/>
            <p:cNvSpPr/>
            <p:nvPr/>
          </p:nvSpPr>
          <p:spPr>
            <a:xfrm>
              <a:off x="4655889" y="599402"/>
              <a:ext cx="1042405" cy="646331"/>
            </a:xfrm>
            <a:prstGeom prst="rect">
              <a:avLst/>
            </a:prstGeom>
          </p:spPr>
          <p:txBody>
            <a:bodyPr wrap="square">
              <a:spAutoFit/>
            </a:bodyPr>
            <a:lstStyle/>
            <a:p>
              <a:pPr algn="ctr"/>
              <a:r>
                <a:rPr lang="ar-EG" b="1" dirty="0" smtClean="0">
                  <a:solidFill>
                    <a:schemeClr val="bg1"/>
                  </a:solidFill>
                </a:rPr>
                <a:t>الابحاث  </a:t>
              </a:r>
              <a:r>
                <a:rPr lang="ar-EG" b="1" dirty="0">
                  <a:solidFill>
                    <a:schemeClr val="bg1"/>
                  </a:solidFill>
                </a:rPr>
                <a:t>العلمية</a:t>
              </a:r>
            </a:p>
          </p:txBody>
        </p:sp>
      </p:grpSp>
      <p:sp>
        <p:nvSpPr>
          <p:cNvPr id="4" name="Rectangle 3"/>
          <p:cNvSpPr/>
          <p:nvPr/>
        </p:nvSpPr>
        <p:spPr>
          <a:xfrm>
            <a:off x="3168239" y="1863069"/>
            <a:ext cx="2771913" cy="461665"/>
          </a:xfrm>
          <a:prstGeom prst="rect">
            <a:avLst/>
          </a:prstGeom>
        </p:spPr>
        <p:txBody>
          <a:bodyPr wrap="none">
            <a:spAutoFit/>
          </a:bodyPr>
          <a:lstStyle/>
          <a:p>
            <a:r>
              <a:rPr lang="ar-EG" sz="2400" b="1" dirty="0" err="1">
                <a:solidFill>
                  <a:srgbClr val="002060"/>
                </a:solidFill>
              </a:rPr>
              <a:t>أ.د</a:t>
            </a:r>
            <a:r>
              <a:rPr lang="ar-EG" sz="2400" b="1" dirty="0">
                <a:solidFill>
                  <a:srgbClr val="002060"/>
                </a:solidFill>
              </a:rPr>
              <a:t>/ </a:t>
            </a:r>
            <a:r>
              <a:rPr lang="ar-EG" sz="2400" b="1" dirty="0" smtClean="0">
                <a:solidFill>
                  <a:srgbClr val="002060"/>
                </a:solidFill>
              </a:rPr>
              <a:t>طارق محمد عبد الوهاب</a:t>
            </a:r>
            <a:endParaRPr lang="en-US" sz="2400" b="1" dirty="0">
              <a:solidFill>
                <a:srgbClr val="002060"/>
              </a:solidFill>
            </a:endParaRPr>
          </a:p>
        </p:txBody>
      </p:sp>
      <p:grpSp>
        <p:nvGrpSpPr>
          <p:cNvPr id="23" name="Group 22"/>
          <p:cNvGrpSpPr/>
          <p:nvPr/>
        </p:nvGrpSpPr>
        <p:grpSpPr>
          <a:xfrm>
            <a:off x="7524328" y="116632"/>
            <a:ext cx="1368152" cy="3067878"/>
            <a:chOff x="7524328" y="505138"/>
            <a:chExt cx="1368152" cy="3067878"/>
          </a:xfrm>
        </p:grpSpPr>
        <p:sp>
          <p:nvSpPr>
            <p:cNvPr id="3" name="Rounded Rectangle 2"/>
            <p:cNvSpPr/>
            <p:nvPr/>
          </p:nvSpPr>
          <p:spPr>
            <a:xfrm>
              <a:off x="7524328" y="910464"/>
              <a:ext cx="1368152" cy="266255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5" name="Oval 4"/>
            <p:cNvSpPr/>
            <p:nvPr/>
          </p:nvSpPr>
          <p:spPr>
            <a:xfrm>
              <a:off x="7783332" y="505138"/>
              <a:ext cx="953250" cy="95325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EG"/>
            </a:p>
          </p:txBody>
        </p:sp>
        <p:sp>
          <p:nvSpPr>
            <p:cNvPr id="6" name="Rectangle 5"/>
            <p:cNvSpPr/>
            <p:nvPr/>
          </p:nvSpPr>
          <p:spPr>
            <a:xfrm>
              <a:off x="7723205" y="686590"/>
              <a:ext cx="1042405" cy="584775"/>
            </a:xfrm>
            <a:prstGeom prst="rect">
              <a:avLst/>
            </a:prstGeom>
          </p:spPr>
          <p:txBody>
            <a:bodyPr wrap="square">
              <a:spAutoFit/>
            </a:bodyPr>
            <a:lstStyle/>
            <a:p>
              <a:pPr algn="l"/>
              <a:r>
                <a:rPr lang="ar-EG" sz="1400" b="1" dirty="0"/>
                <a:t>المؤتمرات </a:t>
              </a:r>
              <a:endParaRPr lang="ar-EG" sz="1400" b="1" dirty="0" smtClean="0"/>
            </a:p>
            <a:p>
              <a:pPr algn="ctr"/>
              <a:r>
                <a:rPr lang="ar-EG" b="1" dirty="0" smtClean="0"/>
                <a:t>العلمية</a:t>
              </a:r>
              <a:endParaRPr lang="ar-EG" b="1" dirty="0"/>
            </a:p>
          </p:txBody>
        </p:sp>
      </p:grpSp>
      <p:grpSp>
        <p:nvGrpSpPr>
          <p:cNvPr id="22" name="Group 21"/>
          <p:cNvGrpSpPr/>
          <p:nvPr/>
        </p:nvGrpSpPr>
        <p:grpSpPr>
          <a:xfrm>
            <a:off x="6012160" y="139603"/>
            <a:ext cx="1368152" cy="6476965"/>
            <a:chOff x="6012160" y="528109"/>
            <a:chExt cx="1368152" cy="6340453"/>
          </a:xfrm>
        </p:grpSpPr>
        <p:sp>
          <p:nvSpPr>
            <p:cNvPr id="11" name="Rounded Rectangle 10"/>
            <p:cNvSpPr/>
            <p:nvPr/>
          </p:nvSpPr>
          <p:spPr>
            <a:xfrm>
              <a:off x="6012160" y="910464"/>
              <a:ext cx="1368152" cy="595809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EG"/>
            </a:p>
          </p:txBody>
        </p:sp>
        <p:sp>
          <p:nvSpPr>
            <p:cNvPr id="17" name="Oval 16"/>
            <p:cNvSpPr/>
            <p:nvPr/>
          </p:nvSpPr>
          <p:spPr>
            <a:xfrm>
              <a:off x="6219611" y="528109"/>
              <a:ext cx="953250" cy="953250"/>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EG"/>
            </a:p>
          </p:txBody>
        </p:sp>
        <p:sp>
          <p:nvSpPr>
            <p:cNvPr id="18" name="Rectangle 17"/>
            <p:cNvSpPr/>
            <p:nvPr/>
          </p:nvSpPr>
          <p:spPr>
            <a:xfrm>
              <a:off x="6159484" y="709561"/>
              <a:ext cx="1042405" cy="632709"/>
            </a:xfrm>
            <a:prstGeom prst="rect">
              <a:avLst/>
            </a:prstGeom>
          </p:spPr>
          <p:txBody>
            <a:bodyPr wrap="square">
              <a:spAutoFit/>
            </a:bodyPr>
            <a:lstStyle/>
            <a:p>
              <a:pPr algn="ctr"/>
              <a:r>
                <a:rPr lang="ar-EG" sz="1200" dirty="0">
                  <a:ln w="18415" cmpd="sng">
                    <a:solidFill>
                      <a:srgbClr val="FFFFFF"/>
                    </a:solidFill>
                    <a:prstDash val="solid"/>
                  </a:ln>
                  <a:solidFill>
                    <a:srgbClr val="FFFFFF"/>
                  </a:solidFill>
                  <a:effectLst>
                    <a:outerShdw blurRad="63500" dir="3600000" algn="tl" rotWithShape="0">
                      <a:srgbClr val="000000">
                        <a:alpha val="70000"/>
                      </a:srgbClr>
                    </a:outerShdw>
                  </a:effectLst>
                </a:rPr>
                <a:t>الإشراف على رسائل الماجستير والدكتوراه</a:t>
              </a:r>
            </a:p>
          </p:txBody>
        </p:sp>
      </p:grpSp>
      <p:sp>
        <p:nvSpPr>
          <p:cNvPr id="26" name="Rectangle 25"/>
          <p:cNvSpPr/>
          <p:nvPr/>
        </p:nvSpPr>
        <p:spPr>
          <a:xfrm>
            <a:off x="5983808" y="1073944"/>
            <a:ext cx="1421904" cy="5262979"/>
          </a:xfrm>
          <a:prstGeom prst="rect">
            <a:avLst/>
          </a:prstGeom>
        </p:spPr>
        <p:txBody>
          <a:bodyPr wrap="square">
            <a:spAutoFit/>
          </a:bodyPr>
          <a:lstStyle/>
          <a:p>
            <a:pPr algn="ctr"/>
            <a:r>
              <a:rPr lang="ar-SA" sz="1600" b="1" dirty="0">
                <a:solidFill>
                  <a:srgbClr val="002060"/>
                </a:solidFill>
              </a:rPr>
              <a:t>الإشراف على رسالة دكتوراه بعنوان "أساليب التفكير وعلاقتها بالعوامل الخمسة الكبرى للشخصية وتقدير الذات لدى طلاب الجامعة" كلية الآداب – جامعة سوهاج، للباحثة/ مروة فوزي عبد العليم حافظ، وقد نوقشت الرسالة في مارس 2020م، وحصلت على تقدير مرتبة الشرف الأولى مع التوصية بطبع الرسالة وتبادلها مع الجامعات والمراكز البحثية.</a:t>
            </a:r>
            <a:endParaRPr lang="ar-EG" sz="1600" b="1" dirty="0">
              <a:solidFill>
                <a:srgbClr val="002060"/>
              </a:solidFill>
            </a:endParaRPr>
          </a:p>
        </p:txBody>
      </p:sp>
      <p:sp>
        <p:nvSpPr>
          <p:cNvPr id="53" name="Rectangle 52"/>
          <p:cNvSpPr/>
          <p:nvPr/>
        </p:nvSpPr>
        <p:spPr>
          <a:xfrm>
            <a:off x="3491880" y="4933617"/>
            <a:ext cx="2253073" cy="1015663"/>
          </a:xfrm>
          <a:prstGeom prst="rect">
            <a:avLst/>
          </a:prstGeom>
        </p:spPr>
        <p:txBody>
          <a:bodyPr wrap="square">
            <a:spAutoFit/>
          </a:bodyPr>
          <a:lstStyle/>
          <a:p>
            <a:pPr algn="ctr"/>
            <a:r>
              <a:rPr lang="ar-AE" sz="2000" b="1" dirty="0" smtClean="0"/>
              <a:t>أ</a:t>
            </a:r>
            <a:r>
              <a:rPr lang="ar-EG" sz="2000" b="1" dirty="0" smtClean="0"/>
              <a:t>ستاذ </a:t>
            </a:r>
            <a:r>
              <a:rPr lang="ar-EG" sz="2000" b="1" dirty="0"/>
              <a:t>علم النفس </a:t>
            </a:r>
            <a:endParaRPr lang="ar-EG" sz="2000" b="1" dirty="0" smtClean="0"/>
          </a:p>
          <a:p>
            <a:pPr algn="ctr"/>
            <a:r>
              <a:rPr lang="ar-EG" sz="2000" b="1" dirty="0" smtClean="0"/>
              <a:t>كلية </a:t>
            </a:r>
            <a:r>
              <a:rPr lang="ar-EG" sz="2000" b="1" dirty="0"/>
              <a:t>الآداب </a:t>
            </a:r>
            <a:endParaRPr lang="ar-EG" sz="2000" b="1" dirty="0" smtClean="0"/>
          </a:p>
          <a:p>
            <a:pPr algn="ctr"/>
            <a:r>
              <a:rPr lang="ar-EG" sz="2000" b="1" dirty="0" smtClean="0"/>
              <a:t>جامعة </a:t>
            </a:r>
            <a:r>
              <a:rPr lang="ar-EG" sz="2000" b="1" dirty="0"/>
              <a:t>الفيوم</a:t>
            </a:r>
          </a:p>
        </p:txBody>
      </p:sp>
      <p:sp>
        <p:nvSpPr>
          <p:cNvPr id="67" name="Rectangle 66"/>
          <p:cNvSpPr/>
          <p:nvPr/>
        </p:nvSpPr>
        <p:spPr>
          <a:xfrm>
            <a:off x="132273" y="1052699"/>
            <a:ext cx="1440158" cy="2677656"/>
          </a:xfrm>
          <a:prstGeom prst="rect">
            <a:avLst/>
          </a:prstGeom>
        </p:spPr>
        <p:txBody>
          <a:bodyPr wrap="square">
            <a:spAutoFit/>
          </a:bodyPr>
          <a:lstStyle/>
          <a:p>
            <a:pPr algn="ctr"/>
            <a:r>
              <a:rPr lang="en-US" sz="1400" b="1" dirty="0" smtClean="0">
                <a:solidFill>
                  <a:srgbClr val="002060"/>
                </a:solidFill>
              </a:rPr>
              <a:t>Validity </a:t>
            </a:r>
            <a:r>
              <a:rPr lang="en-US" sz="1400" b="1" dirty="0">
                <a:solidFill>
                  <a:srgbClr val="002060"/>
                </a:solidFill>
              </a:rPr>
              <a:t>and reliability of the revised Arabic language test for 2–4-year-old children cross-sectional study. The Egyptian Journal of Otolaryngology,2021, </a:t>
            </a:r>
            <a:endParaRPr lang="ar-EG" sz="1400" b="1" dirty="0">
              <a:solidFill>
                <a:srgbClr val="002060"/>
              </a:solidFill>
            </a:endParaRPr>
          </a:p>
          <a:p>
            <a:pPr lvl="0" algn="ctr"/>
            <a:endParaRPr lang="ar-SA" sz="1400" b="1" dirty="0" smtClean="0">
              <a:solidFill>
                <a:schemeClr val="accent6">
                  <a:lumMod val="50000"/>
                </a:schemeClr>
              </a:solidFill>
            </a:endParaRPr>
          </a:p>
        </p:txBody>
      </p:sp>
      <p:grpSp>
        <p:nvGrpSpPr>
          <p:cNvPr id="69" name="Group 68"/>
          <p:cNvGrpSpPr/>
          <p:nvPr/>
        </p:nvGrpSpPr>
        <p:grpSpPr>
          <a:xfrm>
            <a:off x="1800087" y="139603"/>
            <a:ext cx="1368152" cy="6385741"/>
            <a:chOff x="4508565" y="528109"/>
            <a:chExt cx="1368152" cy="6385741"/>
          </a:xfrm>
        </p:grpSpPr>
        <p:sp>
          <p:nvSpPr>
            <p:cNvPr id="70" name="Rounded Rectangle 69"/>
            <p:cNvSpPr/>
            <p:nvPr/>
          </p:nvSpPr>
          <p:spPr>
            <a:xfrm>
              <a:off x="4508565" y="910463"/>
              <a:ext cx="1368152" cy="6003387"/>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71" name="Oval 70"/>
            <p:cNvSpPr/>
            <p:nvPr/>
          </p:nvSpPr>
          <p:spPr>
            <a:xfrm>
              <a:off x="4716016" y="528109"/>
              <a:ext cx="953250" cy="95325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EG"/>
            </a:p>
          </p:txBody>
        </p:sp>
        <p:sp>
          <p:nvSpPr>
            <p:cNvPr id="72" name="Rectangle 71"/>
            <p:cNvSpPr/>
            <p:nvPr/>
          </p:nvSpPr>
          <p:spPr>
            <a:xfrm>
              <a:off x="4655889" y="709561"/>
              <a:ext cx="1042405" cy="646331"/>
            </a:xfrm>
            <a:prstGeom prst="rect">
              <a:avLst/>
            </a:prstGeom>
          </p:spPr>
          <p:txBody>
            <a:bodyPr wrap="square">
              <a:spAutoFit/>
            </a:bodyPr>
            <a:lstStyle/>
            <a:p>
              <a:pPr algn="ctr"/>
              <a:r>
                <a:rPr lang="ar-EG" b="1" dirty="0" smtClean="0">
                  <a:solidFill>
                    <a:srgbClr val="12623C"/>
                  </a:solidFill>
                </a:rPr>
                <a:t>المناقشات العلمية</a:t>
              </a:r>
              <a:endParaRPr lang="ar-EG" b="1" dirty="0">
                <a:solidFill>
                  <a:srgbClr val="12623C"/>
                </a:solidFill>
              </a:endParaRPr>
            </a:p>
          </p:txBody>
        </p:sp>
      </p:grpSp>
      <p:sp>
        <p:nvSpPr>
          <p:cNvPr id="73" name="Rectangle 72"/>
          <p:cNvSpPr/>
          <p:nvPr/>
        </p:nvSpPr>
        <p:spPr>
          <a:xfrm>
            <a:off x="1743790" y="1080153"/>
            <a:ext cx="1462550" cy="5478423"/>
          </a:xfrm>
          <a:prstGeom prst="rect">
            <a:avLst/>
          </a:prstGeom>
        </p:spPr>
        <p:txBody>
          <a:bodyPr wrap="square">
            <a:spAutoFit/>
          </a:bodyPr>
          <a:lstStyle/>
          <a:p>
            <a:pPr lvl="0" algn="ctr"/>
            <a:r>
              <a:rPr lang="ar-SA" sz="1400" b="1" dirty="0"/>
              <a:t>مناقشة رسالة ماجستير بعنوان " فاعلية برنامج تخاطب قائم على تحسين الإدراك البصري كمدخل لعلاج </a:t>
            </a:r>
            <a:r>
              <a:rPr lang="ar-SA" sz="1400" b="1" dirty="0" err="1"/>
              <a:t>التاخر</a:t>
            </a:r>
            <a:r>
              <a:rPr lang="ar-SA" sz="1400" b="1" dirty="0"/>
              <a:t> اللغوي لدى عينة من الأطفال ذوي نقص الانتباه وفرط النشاط" للطالبة/ فاطمة عادل مختار الشريف، كلية الدراسات العليا للطفولة – جامعة عين شمس  </a:t>
            </a:r>
            <a:r>
              <a:rPr lang="ar-SA" sz="1400" b="1" dirty="0" smtClean="0"/>
              <a:t>2021م</a:t>
            </a:r>
            <a:r>
              <a:rPr lang="ar-SA" sz="1400" b="1" dirty="0"/>
              <a:t>.</a:t>
            </a:r>
            <a:endParaRPr lang="ar-EG" sz="1400" b="1" dirty="0"/>
          </a:p>
          <a:p>
            <a:pPr lvl="0" algn="ctr"/>
            <a:r>
              <a:rPr lang="ar-SA" sz="1400" b="1" dirty="0" smtClean="0"/>
              <a:t>مناقشة </a:t>
            </a:r>
            <a:r>
              <a:rPr lang="ar-SA" sz="1400" b="1" dirty="0"/>
              <a:t>رسالة ماجستير بعنوان " الصلابة النفسية وعلاقتها </a:t>
            </a:r>
            <a:r>
              <a:rPr lang="ar-SA" sz="1400" b="1" dirty="0" err="1"/>
              <a:t>بإستراتيجيات</a:t>
            </a:r>
            <a:r>
              <a:rPr lang="ar-SA" sz="1400" b="1" dirty="0"/>
              <a:t> التعايش لدى عينة من آباء </a:t>
            </a:r>
            <a:r>
              <a:rPr lang="ar-SA" sz="1400" b="1" dirty="0" smtClean="0"/>
              <a:t>وأمهات </a:t>
            </a:r>
            <a:r>
              <a:rPr lang="ar-SA" sz="1400" b="1" dirty="0"/>
              <a:t>الأطفال </a:t>
            </a:r>
            <a:r>
              <a:rPr lang="ar-SA" sz="1400" b="1" dirty="0" err="1"/>
              <a:t>الذاتويين</a:t>
            </a:r>
            <a:r>
              <a:rPr lang="ar-SA" sz="1400" b="1" dirty="0"/>
              <a:t> والعاديين" للطالبة/ أسماء محمد شعراوي، كلية الآداب – جامعة عين </a:t>
            </a:r>
            <a:r>
              <a:rPr lang="ar-SA" sz="1400" b="1" dirty="0" smtClean="0"/>
              <a:t>شمس</a:t>
            </a:r>
            <a:endParaRPr lang="en-US" sz="1400" b="1" dirty="0">
              <a:solidFill>
                <a:srgbClr val="C00000"/>
              </a:solidFill>
            </a:endParaRPr>
          </a:p>
        </p:txBody>
      </p:sp>
      <p:pic>
        <p:nvPicPr>
          <p:cNvPr id="44" name="Picture 43"/>
          <p:cNvPicPr>
            <a:picLocks noChangeAspect="1"/>
          </p:cNvPicPr>
          <p:nvPr/>
        </p:nvPicPr>
        <p:blipFill rotWithShape="1">
          <a:blip r:embed="rId2" cstate="print">
            <a:extLst>
              <a:ext uri="{28A0092B-C50C-407E-A947-70E740481C1C}">
                <a14:useLocalDpi xmlns:a14="http://schemas.microsoft.com/office/drawing/2010/main" xmlns="" val="0"/>
              </a:ext>
            </a:extLst>
          </a:blip>
          <a:srcRect l="6410" t="2963" r="5903" b="13755"/>
          <a:stretch/>
        </p:blipFill>
        <p:spPr>
          <a:xfrm>
            <a:off x="3257703" y="2462124"/>
            <a:ext cx="2458534" cy="2335027"/>
          </a:xfrm>
          <a:prstGeom prst="ellipse">
            <a:avLst/>
          </a:prstGeom>
          <a:ln w="19050" cap="rnd">
            <a:solidFill>
              <a:schemeClr val="bg1"/>
            </a:solidFill>
            <a:prstDash val="solid"/>
          </a:ln>
          <a:effectLst>
            <a:outerShdw blurRad="127000" algn="bl" rotWithShape="0">
              <a:srgbClr val="000000"/>
            </a:outerShdw>
          </a:effectLst>
        </p:spPr>
      </p:pic>
      <p:sp>
        <p:nvSpPr>
          <p:cNvPr id="2" name="Rectangle 1"/>
          <p:cNvSpPr/>
          <p:nvPr/>
        </p:nvSpPr>
        <p:spPr>
          <a:xfrm>
            <a:off x="7452510" y="1044482"/>
            <a:ext cx="1533186" cy="2086725"/>
          </a:xfrm>
          <a:prstGeom prst="rect">
            <a:avLst/>
          </a:prstGeom>
        </p:spPr>
        <p:txBody>
          <a:bodyPr wrap="square">
            <a:spAutoFit/>
          </a:bodyPr>
          <a:lstStyle/>
          <a:p>
            <a:pPr algn="ctr">
              <a:lnSpc>
                <a:spcPct val="90000"/>
              </a:lnSpc>
            </a:pPr>
            <a:r>
              <a:rPr lang="ar-EG" sz="1600" b="1" dirty="0">
                <a:solidFill>
                  <a:schemeClr val="accent6">
                    <a:lumMod val="50000"/>
                  </a:schemeClr>
                </a:solidFill>
              </a:rPr>
              <a:t>المشاركة بورقة عمل في المؤتمر الافتراضي لمركز الإرشاد الجامعي بجامعة الملك عبد العزيز "الإرشاد النفسي </a:t>
            </a:r>
            <a:r>
              <a:rPr lang="ar-EG" sz="1600" b="1" dirty="0" err="1">
                <a:solidFill>
                  <a:schemeClr val="accent6">
                    <a:lumMod val="50000"/>
                  </a:schemeClr>
                </a:solidFill>
              </a:rPr>
              <a:t>السيبراني</a:t>
            </a:r>
            <a:r>
              <a:rPr lang="ar-EG" sz="1600" b="1" dirty="0">
                <a:solidFill>
                  <a:schemeClr val="accent6">
                    <a:lumMod val="50000"/>
                  </a:schemeClr>
                </a:solidFill>
              </a:rPr>
              <a:t> 2020 </a:t>
            </a:r>
            <a:r>
              <a:rPr lang="ar-EG" sz="1600" b="1" dirty="0" smtClean="0">
                <a:solidFill>
                  <a:schemeClr val="accent6">
                    <a:lumMod val="50000"/>
                  </a:schemeClr>
                </a:solidFill>
              </a:rPr>
              <a:t>– تحدي </a:t>
            </a:r>
            <a:r>
              <a:rPr lang="ar-EG" sz="1600" b="1" dirty="0">
                <a:solidFill>
                  <a:schemeClr val="accent6">
                    <a:lumMod val="50000"/>
                  </a:schemeClr>
                </a:solidFill>
              </a:rPr>
              <a:t>وطموح</a:t>
            </a:r>
            <a:r>
              <a:rPr lang="ar-EG" sz="1600" b="1" dirty="0" smtClean="0">
                <a:solidFill>
                  <a:schemeClr val="accent6">
                    <a:lumMod val="50000"/>
                  </a:schemeClr>
                </a:solidFill>
              </a:rPr>
              <a:t>"</a:t>
            </a:r>
            <a:endParaRPr lang="ar-EG" sz="1600" b="1" dirty="0">
              <a:solidFill>
                <a:schemeClr val="accent6">
                  <a:lumMod val="50000"/>
                </a:schemeClr>
              </a:solidFill>
            </a:endParaRPr>
          </a:p>
        </p:txBody>
      </p:sp>
      <p:sp>
        <p:nvSpPr>
          <p:cNvPr id="27" name="Rectangle 26"/>
          <p:cNvSpPr/>
          <p:nvPr/>
        </p:nvSpPr>
        <p:spPr>
          <a:xfrm>
            <a:off x="3259003" y="391812"/>
            <a:ext cx="2627388" cy="954107"/>
          </a:xfrm>
          <a:prstGeom prst="rect">
            <a:avLst/>
          </a:prstGeom>
        </p:spPr>
        <p:txBody>
          <a:bodyPr wrap="square">
            <a:spAutoFit/>
          </a:bodyPr>
          <a:lstStyle/>
          <a:p>
            <a:pPr algn="ctr"/>
            <a:r>
              <a:rPr lang="ar-EG" sz="2800" b="1" dirty="0" smtClean="0">
                <a:solidFill>
                  <a:srgbClr val="C00000"/>
                </a:solidFill>
              </a:rPr>
              <a:t>ن</a:t>
            </a:r>
            <a:r>
              <a:rPr lang="ar-EG" sz="2800" b="1" dirty="0">
                <a:solidFill>
                  <a:srgbClr val="C00000"/>
                </a:solidFill>
              </a:rPr>
              <a:t>بذة عن القائمين </a:t>
            </a:r>
            <a:r>
              <a:rPr lang="ar-EG" sz="2800" b="1" dirty="0" smtClean="0">
                <a:solidFill>
                  <a:srgbClr val="240CB4"/>
                </a:solidFill>
              </a:rPr>
              <a:t>بالأنشطة الفردية</a:t>
            </a:r>
            <a:endParaRPr lang="en-US" sz="2800" b="1" dirty="0">
              <a:solidFill>
                <a:srgbClr val="240CB4"/>
              </a:solidFill>
            </a:endParaRPr>
          </a:p>
        </p:txBody>
      </p:sp>
      <p:grpSp>
        <p:nvGrpSpPr>
          <p:cNvPr id="28" name="Group 27"/>
          <p:cNvGrpSpPr/>
          <p:nvPr/>
        </p:nvGrpSpPr>
        <p:grpSpPr>
          <a:xfrm>
            <a:off x="2743200" y="57804"/>
            <a:ext cx="838200" cy="464896"/>
            <a:chOff x="2667000" y="57804"/>
            <a:chExt cx="838200" cy="464896"/>
          </a:xfrm>
        </p:grpSpPr>
        <p:sp>
          <p:nvSpPr>
            <p:cNvPr id="29" name="Rectangle 28"/>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30" name="Oval 29"/>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31" name="Rectangle 30"/>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12</a:t>
              </a:r>
              <a:endParaRPr lang="en-US" sz="2400" b="1" dirty="0">
                <a:solidFill>
                  <a:schemeClr val="bg1"/>
                </a:solidFill>
              </a:endParaRPr>
            </a:p>
          </p:txBody>
        </p:sp>
      </p:grpSp>
      <p:grpSp>
        <p:nvGrpSpPr>
          <p:cNvPr id="32" name="Group 31"/>
          <p:cNvGrpSpPr/>
          <p:nvPr/>
        </p:nvGrpSpPr>
        <p:grpSpPr>
          <a:xfrm>
            <a:off x="1109211" y="76200"/>
            <a:ext cx="838200" cy="464896"/>
            <a:chOff x="2667000" y="57804"/>
            <a:chExt cx="838200" cy="464896"/>
          </a:xfrm>
        </p:grpSpPr>
        <p:sp>
          <p:nvSpPr>
            <p:cNvPr id="33" name="Rectangle 32"/>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34" name="Oval 33"/>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35" name="Rectangle 34"/>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2</a:t>
              </a:r>
              <a:endParaRPr lang="en-US" sz="2400" b="1" dirty="0">
                <a:solidFill>
                  <a:schemeClr val="bg1"/>
                </a:solidFill>
              </a:endParaRPr>
            </a:p>
          </p:txBody>
        </p:sp>
      </p:grpSp>
      <p:grpSp>
        <p:nvGrpSpPr>
          <p:cNvPr id="36" name="Group 35"/>
          <p:cNvGrpSpPr/>
          <p:nvPr/>
        </p:nvGrpSpPr>
        <p:grpSpPr>
          <a:xfrm>
            <a:off x="6945132" y="38754"/>
            <a:ext cx="838200" cy="464896"/>
            <a:chOff x="2667000" y="57804"/>
            <a:chExt cx="838200" cy="464896"/>
          </a:xfrm>
        </p:grpSpPr>
        <p:sp>
          <p:nvSpPr>
            <p:cNvPr id="37" name="Rectangle 36"/>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38" name="Oval 37"/>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39" name="Rectangle 38"/>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4</a:t>
              </a:r>
              <a:endParaRPr lang="en-US" sz="2400" b="1" dirty="0">
                <a:solidFill>
                  <a:schemeClr val="bg1"/>
                </a:solidFill>
              </a:endParaRPr>
            </a:p>
          </p:txBody>
        </p:sp>
      </p:grpSp>
      <p:grpSp>
        <p:nvGrpSpPr>
          <p:cNvPr id="40" name="Group 39"/>
          <p:cNvGrpSpPr/>
          <p:nvPr/>
        </p:nvGrpSpPr>
        <p:grpSpPr>
          <a:xfrm>
            <a:off x="8334375" y="78029"/>
            <a:ext cx="809625" cy="464896"/>
            <a:chOff x="2695575" y="57804"/>
            <a:chExt cx="809625" cy="464896"/>
          </a:xfrm>
        </p:grpSpPr>
        <p:sp>
          <p:nvSpPr>
            <p:cNvPr id="41" name="Rectangle 40"/>
            <p:cNvSpPr/>
            <p:nvPr/>
          </p:nvSpPr>
          <p:spPr>
            <a:xfrm>
              <a:off x="3147410" y="152400"/>
              <a:ext cx="357790" cy="261610"/>
            </a:xfrm>
            <a:prstGeom prst="rect">
              <a:avLst/>
            </a:prstGeom>
            <a:solidFill>
              <a:schemeClr val="bg1"/>
            </a:solidFill>
          </p:spPr>
          <p:txBody>
            <a:bodyPr wrap="none">
              <a:spAutoFit/>
            </a:bodyPr>
            <a:lstStyle/>
            <a:p>
              <a:pPr algn="just"/>
              <a:r>
                <a:rPr lang="ar-EG" sz="1100" b="1" dirty="0" smtClean="0">
                  <a:solidFill>
                    <a:srgbClr val="002060"/>
                  </a:solidFill>
                </a:rPr>
                <a:t>عدد</a:t>
              </a:r>
              <a:endParaRPr lang="en-US" sz="1100" b="1" dirty="0">
                <a:solidFill>
                  <a:srgbClr val="002060"/>
                </a:solidFill>
              </a:endParaRPr>
            </a:p>
          </p:txBody>
        </p:sp>
        <p:sp>
          <p:nvSpPr>
            <p:cNvPr id="42" name="Oval 41"/>
            <p:cNvSpPr/>
            <p:nvPr/>
          </p:nvSpPr>
          <p:spPr>
            <a:xfrm>
              <a:off x="2771775"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43" name="Rectangle 42"/>
            <p:cNvSpPr/>
            <p:nvPr/>
          </p:nvSpPr>
          <p:spPr>
            <a:xfrm>
              <a:off x="2695575" y="57804"/>
              <a:ext cx="564499" cy="461665"/>
            </a:xfrm>
            <a:prstGeom prst="rect">
              <a:avLst/>
            </a:prstGeom>
          </p:spPr>
          <p:txBody>
            <a:bodyPr wrap="square">
              <a:spAutoFit/>
            </a:bodyPr>
            <a:lstStyle/>
            <a:p>
              <a:pPr algn="ctr"/>
              <a:r>
                <a:rPr lang="en-US" sz="2400" b="1" dirty="0" smtClean="0">
                  <a:solidFill>
                    <a:schemeClr val="bg1"/>
                  </a:solidFill>
                </a:rPr>
                <a:t>1</a:t>
              </a:r>
              <a:endParaRPr lang="en-US" sz="2400" b="1" dirty="0">
                <a:solidFill>
                  <a:schemeClr val="bg1"/>
                </a:solidFill>
              </a:endParaRPr>
            </a:p>
          </p:txBody>
        </p:sp>
      </p:grpSp>
    </p:spTree>
    <p:extLst>
      <p:ext uri="{BB962C8B-B14F-4D97-AF65-F5344CB8AC3E}">
        <p14:creationId xmlns:p14="http://schemas.microsoft.com/office/powerpoint/2010/main" xmlns="" val="1327721596"/>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79512" y="142032"/>
            <a:ext cx="1368152" cy="3285924"/>
            <a:chOff x="4508565" y="528109"/>
            <a:chExt cx="1368152" cy="3285924"/>
          </a:xfrm>
        </p:grpSpPr>
        <p:sp>
          <p:nvSpPr>
            <p:cNvPr id="47" name="Rounded Rectangle 46"/>
            <p:cNvSpPr/>
            <p:nvPr/>
          </p:nvSpPr>
          <p:spPr>
            <a:xfrm>
              <a:off x="4508565" y="910463"/>
              <a:ext cx="1368152" cy="290357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EG"/>
            </a:p>
          </p:txBody>
        </p:sp>
        <p:sp>
          <p:nvSpPr>
            <p:cNvPr id="48" name="Oval 47"/>
            <p:cNvSpPr/>
            <p:nvPr/>
          </p:nvSpPr>
          <p:spPr>
            <a:xfrm>
              <a:off x="4716016" y="528109"/>
              <a:ext cx="953250" cy="953250"/>
            </a:xfrm>
            <a:prstGeom prst="ellips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EG"/>
            </a:p>
          </p:txBody>
        </p:sp>
        <p:sp>
          <p:nvSpPr>
            <p:cNvPr id="49" name="Rectangle 48"/>
            <p:cNvSpPr/>
            <p:nvPr/>
          </p:nvSpPr>
          <p:spPr>
            <a:xfrm>
              <a:off x="4655889" y="574002"/>
              <a:ext cx="1042405" cy="923330"/>
            </a:xfrm>
            <a:prstGeom prst="rect">
              <a:avLst/>
            </a:prstGeom>
          </p:spPr>
          <p:txBody>
            <a:bodyPr wrap="square">
              <a:spAutoFit/>
            </a:bodyPr>
            <a:lstStyle/>
            <a:p>
              <a:pPr algn="ctr"/>
              <a:r>
                <a:rPr lang="ar-EG" b="1" dirty="0">
                  <a:solidFill>
                    <a:schemeClr val="bg1"/>
                  </a:solidFill>
                </a:rPr>
                <a:t>الندوات وورش العمل</a:t>
              </a:r>
              <a:endParaRPr lang="en-US" b="1" dirty="0">
                <a:solidFill>
                  <a:schemeClr val="bg1"/>
                </a:solidFill>
              </a:endParaRPr>
            </a:p>
          </p:txBody>
        </p:sp>
      </p:grpSp>
      <p:grpSp>
        <p:nvGrpSpPr>
          <p:cNvPr id="23" name="Group 22"/>
          <p:cNvGrpSpPr/>
          <p:nvPr/>
        </p:nvGrpSpPr>
        <p:grpSpPr>
          <a:xfrm>
            <a:off x="7524328" y="116632"/>
            <a:ext cx="1368152" cy="3067878"/>
            <a:chOff x="7524328" y="505138"/>
            <a:chExt cx="1368152" cy="3067878"/>
          </a:xfrm>
        </p:grpSpPr>
        <p:sp>
          <p:nvSpPr>
            <p:cNvPr id="3" name="Rounded Rectangle 2"/>
            <p:cNvSpPr/>
            <p:nvPr/>
          </p:nvSpPr>
          <p:spPr>
            <a:xfrm>
              <a:off x="7524328" y="910464"/>
              <a:ext cx="1368152" cy="266255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5" name="Oval 4"/>
            <p:cNvSpPr/>
            <p:nvPr/>
          </p:nvSpPr>
          <p:spPr>
            <a:xfrm>
              <a:off x="7783332" y="505138"/>
              <a:ext cx="953250" cy="95325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EG"/>
            </a:p>
          </p:txBody>
        </p:sp>
        <p:sp>
          <p:nvSpPr>
            <p:cNvPr id="6" name="Rectangle 5"/>
            <p:cNvSpPr/>
            <p:nvPr/>
          </p:nvSpPr>
          <p:spPr>
            <a:xfrm>
              <a:off x="7723205" y="686590"/>
              <a:ext cx="1042405" cy="615553"/>
            </a:xfrm>
            <a:prstGeom prst="rect">
              <a:avLst/>
            </a:prstGeom>
          </p:spPr>
          <p:txBody>
            <a:bodyPr wrap="square">
              <a:spAutoFit/>
            </a:bodyPr>
            <a:lstStyle/>
            <a:p>
              <a:pPr algn="l"/>
              <a:r>
                <a:rPr lang="ar-EG" sz="1600" b="1" dirty="0"/>
                <a:t>المؤتمرات </a:t>
              </a:r>
              <a:endParaRPr lang="ar-EG" sz="1600" b="1" dirty="0" smtClean="0"/>
            </a:p>
            <a:p>
              <a:pPr algn="ctr"/>
              <a:r>
                <a:rPr lang="ar-EG" b="1" dirty="0" smtClean="0"/>
                <a:t>العلمية</a:t>
              </a:r>
              <a:endParaRPr lang="ar-EG" b="1" dirty="0"/>
            </a:p>
          </p:txBody>
        </p:sp>
      </p:grpSp>
      <p:grpSp>
        <p:nvGrpSpPr>
          <p:cNvPr id="22" name="Group 21"/>
          <p:cNvGrpSpPr/>
          <p:nvPr/>
        </p:nvGrpSpPr>
        <p:grpSpPr>
          <a:xfrm>
            <a:off x="6012160" y="139603"/>
            <a:ext cx="1368152" cy="6476965"/>
            <a:chOff x="6012160" y="528109"/>
            <a:chExt cx="1368152" cy="6340453"/>
          </a:xfrm>
        </p:grpSpPr>
        <p:sp>
          <p:nvSpPr>
            <p:cNvPr id="11" name="Rounded Rectangle 10"/>
            <p:cNvSpPr/>
            <p:nvPr/>
          </p:nvSpPr>
          <p:spPr>
            <a:xfrm>
              <a:off x="6012160" y="910464"/>
              <a:ext cx="1368152" cy="595809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EG"/>
            </a:p>
          </p:txBody>
        </p:sp>
        <p:sp>
          <p:nvSpPr>
            <p:cNvPr id="17" name="Oval 16"/>
            <p:cNvSpPr/>
            <p:nvPr/>
          </p:nvSpPr>
          <p:spPr>
            <a:xfrm>
              <a:off x="6219611" y="528109"/>
              <a:ext cx="953250" cy="953250"/>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EG"/>
            </a:p>
          </p:txBody>
        </p:sp>
        <p:sp>
          <p:nvSpPr>
            <p:cNvPr id="18" name="Rectangle 17"/>
            <p:cNvSpPr/>
            <p:nvPr/>
          </p:nvSpPr>
          <p:spPr>
            <a:xfrm>
              <a:off x="6159484" y="709561"/>
              <a:ext cx="1042405" cy="692966"/>
            </a:xfrm>
            <a:prstGeom prst="rect">
              <a:avLst/>
            </a:prstGeom>
          </p:spPr>
          <p:txBody>
            <a:bodyPr wrap="square">
              <a:spAutoFit/>
            </a:bodyPr>
            <a:lstStyle/>
            <a:p>
              <a:pPr algn="ctr"/>
              <a:r>
                <a:rPr lang="ar-EG"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الكتب العلمية</a:t>
              </a:r>
              <a:endParaRPr lang="ar-EG"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6" name="Rectangle 25"/>
          <p:cNvSpPr/>
          <p:nvPr/>
        </p:nvSpPr>
        <p:spPr>
          <a:xfrm>
            <a:off x="5983808" y="1073944"/>
            <a:ext cx="1421904" cy="5262979"/>
          </a:xfrm>
          <a:prstGeom prst="rect">
            <a:avLst/>
          </a:prstGeom>
        </p:spPr>
        <p:txBody>
          <a:bodyPr wrap="square">
            <a:spAutoFit/>
          </a:bodyPr>
          <a:lstStyle/>
          <a:p>
            <a:r>
              <a:rPr lang="ar-EG" sz="1400" b="1" dirty="0">
                <a:solidFill>
                  <a:srgbClr val="C00000"/>
                </a:solidFill>
              </a:rPr>
              <a:t>-علم النفس القانوني. (2020)   الفيوم، دار العلم للطباعة والنشر والتوزيع.</a:t>
            </a:r>
            <a:endParaRPr lang="en-US" sz="1400" b="1" dirty="0">
              <a:solidFill>
                <a:srgbClr val="C00000"/>
              </a:solidFill>
            </a:endParaRPr>
          </a:p>
          <a:p>
            <a:r>
              <a:rPr lang="ar-EG" sz="1400" b="1" dirty="0">
                <a:solidFill>
                  <a:srgbClr val="002060"/>
                </a:solidFill>
              </a:rPr>
              <a:t>- علم نفس النمو (مشترك). (2020)   الفيوم، دار العلم للطباعة والنشر والتوزيع.</a:t>
            </a:r>
            <a:endParaRPr lang="en-US" sz="1400" b="1" dirty="0">
              <a:solidFill>
                <a:srgbClr val="002060"/>
              </a:solidFill>
            </a:endParaRPr>
          </a:p>
          <a:p>
            <a:r>
              <a:rPr lang="ar-EG" sz="1400" b="1" dirty="0">
                <a:solidFill>
                  <a:srgbClr val="12623C"/>
                </a:solidFill>
              </a:rPr>
              <a:t>- أسس العلاج النفسي  (مشترك). (2020)  الفيوم، دار العلم للطباعة والنشر والتوزيع.</a:t>
            </a:r>
            <a:endParaRPr lang="en-US" sz="1400" b="1" dirty="0">
              <a:solidFill>
                <a:srgbClr val="12623C"/>
              </a:solidFill>
            </a:endParaRPr>
          </a:p>
          <a:p>
            <a:r>
              <a:rPr lang="ar-EG" sz="1400" b="1" dirty="0">
                <a:solidFill>
                  <a:schemeClr val="tx2">
                    <a:lumMod val="50000"/>
                  </a:schemeClr>
                </a:solidFill>
              </a:rPr>
              <a:t>- سيكولوجية الفئات الخاصة . (2021) الفيوم، دار العلم للطباعة والنشر والتوزيع</a:t>
            </a:r>
            <a:endParaRPr lang="en-US" sz="1400" b="1" dirty="0">
              <a:solidFill>
                <a:schemeClr val="tx2">
                  <a:lumMod val="50000"/>
                </a:schemeClr>
              </a:solidFill>
            </a:endParaRPr>
          </a:p>
          <a:p>
            <a:r>
              <a:rPr lang="ar-EG" sz="1400" b="1" dirty="0">
                <a:solidFill>
                  <a:srgbClr val="00B050"/>
                </a:solidFill>
              </a:rPr>
              <a:t>- سيكولوجية الشخصية (2021) الفيوم، دار العلم للطباعة والنشر والتوزيع.</a:t>
            </a:r>
          </a:p>
        </p:txBody>
      </p:sp>
      <p:sp>
        <p:nvSpPr>
          <p:cNvPr id="53" name="Rectangle 52"/>
          <p:cNvSpPr/>
          <p:nvPr/>
        </p:nvSpPr>
        <p:spPr>
          <a:xfrm>
            <a:off x="3405597" y="4933617"/>
            <a:ext cx="2425640" cy="1015663"/>
          </a:xfrm>
          <a:prstGeom prst="rect">
            <a:avLst/>
          </a:prstGeom>
        </p:spPr>
        <p:txBody>
          <a:bodyPr wrap="square">
            <a:spAutoFit/>
          </a:bodyPr>
          <a:lstStyle/>
          <a:p>
            <a:pPr algn="ctr"/>
            <a:r>
              <a:rPr lang="ar-AE" sz="2000" b="1" dirty="0" smtClean="0"/>
              <a:t>أ</a:t>
            </a:r>
            <a:r>
              <a:rPr lang="ar-EG" sz="2000" b="1" dirty="0" smtClean="0"/>
              <a:t>ستاذ </a:t>
            </a:r>
            <a:r>
              <a:rPr lang="ar-EG" sz="2000" b="1" dirty="0"/>
              <a:t>علم النفس </a:t>
            </a:r>
            <a:r>
              <a:rPr lang="ar-EG" sz="2000" b="1" dirty="0" smtClean="0"/>
              <a:t>المساعد</a:t>
            </a:r>
          </a:p>
          <a:p>
            <a:pPr algn="ctr"/>
            <a:r>
              <a:rPr lang="ar-EG" sz="2000" b="1" dirty="0" smtClean="0"/>
              <a:t>كلية </a:t>
            </a:r>
            <a:r>
              <a:rPr lang="ar-EG" sz="2000" b="1" dirty="0"/>
              <a:t>الآداب </a:t>
            </a:r>
            <a:endParaRPr lang="ar-EG" sz="2000" b="1" dirty="0" smtClean="0"/>
          </a:p>
          <a:p>
            <a:pPr algn="ctr"/>
            <a:r>
              <a:rPr lang="ar-EG" sz="2000" b="1" dirty="0" smtClean="0"/>
              <a:t>جامعة </a:t>
            </a:r>
            <a:r>
              <a:rPr lang="ar-EG" sz="2000" b="1" dirty="0"/>
              <a:t>الفيوم</a:t>
            </a:r>
          </a:p>
        </p:txBody>
      </p:sp>
      <p:sp>
        <p:nvSpPr>
          <p:cNvPr id="67" name="Rectangle 66"/>
          <p:cNvSpPr/>
          <p:nvPr/>
        </p:nvSpPr>
        <p:spPr>
          <a:xfrm>
            <a:off x="132273" y="1027299"/>
            <a:ext cx="1440158" cy="2400657"/>
          </a:xfrm>
          <a:prstGeom prst="rect">
            <a:avLst/>
          </a:prstGeom>
        </p:spPr>
        <p:txBody>
          <a:bodyPr wrap="square">
            <a:spAutoFit/>
          </a:bodyPr>
          <a:lstStyle/>
          <a:p>
            <a:pPr algn="ctr"/>
            <a:r>
              <a:rPr lang="ar-EG" sz="1500" b="1" dirty="0" smtClean="0">
                <a:solidFill>
                  <a:srgbClr val="12623C"/>
                </a:solidFill>
              </a:rPr>
              <a:t>-</a:t>
            </a:r>
            <a:r>
              <a:rPr lang="ar-EG" sz="1500" b="1" dirty="0">
                <a:solidFill>
                  <a:srgbClr val="12623C"/>
                </a:solidFill>
              </a:rPr>
              <a:t>استراتيجيات تعزيز المناعة النفسية محاضرة مُقدمة للأئمة والدعاة </a:t>
            </a:r>
            <a:r>
              <a:rPr lang="ar-EG" sz="1500" b="1" dirty="0" smtClean="0">
                <a:solidFill>
                  <a:srgbClr val="12623C"/>
                </a:solidFill>
              </a:rPr>
              <a:t>بوزارة الأوقاف </a:t>
            </a:r>
            <a:r>
              <a:rPr lang="ar-EG" sz="1500" b="1" dirty="0">
                <a:solidFill>
                  <a:srgbClr val="12623C"/>
                </a:solidFill>
              </a:rPr>
              <a:t>بالفيوم في رحاب جامعة الفيوم ضمن برنامج الارشاد النفسي للدعاة </a:t>
            </a:r>
            <a:r>
              <a:rPr lang="ar-EG" sz="1500" b="1" dirty="0" smtClean="0">
                <a:solidFill>
                  <a:srgbClr val="12623C"/>
                </a:solidFill>
              </a:rPr>
              <a:t>2021</a:t>
            </a:r>
            <a:endParaRPr lang="ar-SA" sz="1500" b="1" dirty="0">
              <a:solidFill>
                <a:srgbClr val="12623C"/>
              </a:solidFill>
            </a:endParaRPr>
          </a:p>
        </p:txBody>
      </p:sp>
      <p:grpSp>
        <p:nvGrpSpPr>
          <p:cNvPr id="69" name="Group 68"/>
          <p:cNvGrpSpPr/>
          <p:nvPr/>
        </p:nvGrpSpPr>
        <p:grpSpPr>
          <a:xfrm>
            <a:off x="1876287" y="139603"/>
            <a:ext cx="1368152" cy="6385741"/>
            <a:chOff x="4508565" y="528109"/>
            <a:chExt cx="1368152" cy="6385741"/>
          </a:xfrm>
        </p:grpSpPr>
        <p:sp>
          <p:nvSpPr>
            <p:cNvPr id="70" name="Rounded Rectangle 69"/>
            <p:cNvSpPr/>
            <p:nvPr/>
          </p:nvSpPr>
          <p:spPr>
            <a:xfrm>
              <a:off x="4508565" y="910463"/>
              <a:ext cx="1368152" cy="6003387"/>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71" name="Oval 70"/>
            <p:cNvSpPr/>
            <p:nvPr/>
          </p:nvSpPr>
          <p:spPr>
            <a:xfrm>
              <a:off x="4716016" y="528109"/>
              <a:ext cx="953250" cy="95325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EG"/>
            </a:p>
          </p:txBody>
        </p:sp>
        <p:sp>
          <p:nvSpPr>
            <p:cNvPr id="72" name="Rectangle 71"/>
            <p:cNvSpPr/>
            <p:nvPr/>
          </p:nvSpPr>
          <p:spPr>
            <a:xfrm>
              <a:off x="4655889" y="709561"/>
              <a:ext cx="1042405" cy="646331"/>
            </a:xfrm>
            <a:prstGeom prst="rect">
              <a:avLst/>
            </a:prstGeom>
          </p:spPr>
          <p:txBody>
            <a:bodyPr wrap="square">
              <a:spAutoFit/>
            </a:bodyPr>
            <a:lstStyle/>
            <a:p>
              <a:pPr algn="ctr"/>
              <a:r>
                <a:rPr lang="ar-EG" b="1" dirty="0"/>
                <a:t>الابحاث  العلمية</a:t>
              </a:r>
            </a:p>
          </p:txBody>
        </p:sp>
      </p:grpSp>
      <p:sp>
        <p:nvSpPr>
          <p:cNvPr id="73" name="Rectangle 72"/>
          <p:cNvSpPr/>
          <p:nvPr/>
        </p:nvSpPr>
        <p:spPr>
          <a:xfrm>
            <a:off x="1819990" y="1080153"/>
            <a:ext cx="1462550" cy="5601533"/>
          </a:xfrm>
          <a:prstGeom prst="rect">
            <a:avLst/>
          </a:prstGeom>
        </p:spPr>
        <p:txBody>
          <a:bodyPr wrap="square">
            <a:spAutoFit/>
          </a:bodyPr>
          <a:lstStyle/>
          <a:p>
            <a:pPr algn="ctr"/>
            <a:r>
              <a:rPr lang="ar-EG" sz="1400" b="1" dirty="0">
                <a:solidFill>
                  <a:srgbClr val="C00000"/>
                </a:solidFill>
              </a:rPr>
              <a:t>-الاسهام النسبي لكل من تنظيم الذات وصورة الجسم ونوعية الحياة في التنبؤ بإدمان الطعام لدى طلاب الجامعة، بحث مشترك مقبول للنشر بالمجلة المصرية لعلم النفس الإكلينيكي والإرشادي عدد يوليو 2021م.</a:t>
            </a:r>
            <a:endParaRPr lang="en-US" sz="1400" b="1" dirty="0">
              <a:solidFill>
                <a:srgbClr val="C00000"/>
              </a:solidFill>
            </a:endParaRPr>
          </a:p>
          <a:p>
            <a:pPr algn="ctr"/>
            <a:r>
              <a:rPr lang="en-US" sz="1200" b="1" dirty="0">
                <a:solidFill>
                  <a:srgbClr val="240CB4"/>
                </a:solidFill>
              </a:rPr>
              <a:t>- </a:t>
            </a:r>
            <a:r>
              <a:rPr lang="en-US" sz="1200" b="1" dirty="0" err="1">
                <a:solidFill>
                  <a:srgbClr val="240CB4"/>
                </a:solidFill>
              </a:rPr>
              <a:t>Ewees</a:t>
            </a:r>
            <a:r>
              <a:rPr lang="en-US" sz="1200" b="1" dirty="0">
                <a:solidFill>
                  <a:srgbClr val="240CB4"/>
                </a:solidFill>
              </a:rPr>
              <a:t>, A., </a:t>
            </a:r>
            <a:r>
              <a:rPr lang="en-US" sz="1200" b="1" dirty="0" err="1">
                <a:solidFill>
                  <a:srgbClr val="240CB4"/>
                </a:solidFill>
              </a:rPr>
              <a:t>Abdelazem</a:t>
            </a:r>
            <a:r>
              <a:rPr lang="en-US" sz="1200" b="1" dirty="0">
                <a:solidFill>
                  <a:srgbClr val="240CB4"/>
                </a:solidFill>
              </a:rPr>
              <a:t>, E., </a:t>
            </a:r>
            <a:r>
              <a:rPr lang="en-US" sz="1200" b="1" dirty="0" err="1">
                <a:solidFill>
                  <a:srgbClr val="240CB4"/>
                </a:solidFill>
              </a:rPr>
              <a:t>Elwakeel</a:t>
            </a:r>
            <a:r>
              <a:rPr lang="en-US" sz="1200" b="1" dirty="0">
                <a:solidFill>
                  <a:srgbClr val="240CB4"/>
                </a:solidFill>
              </a:rPr>
              <a:t>, S. (2020). Knowledge, Risk Perception, Preventive Behavior and Emotional Regulation regarding COVID-19 among Nurses Working in Isolation Hospitals. Egyptian Journal of Health Care, 11(4), 190-211.doi: 10.21608/ejhc.2020.125754.</a:t>
            </a:r>
          </a:p>
        </p:txBody>
      </p:sp>
      <p:sp>
        <p:nvSpPr>
          <p:cNvPr id="2" name="Rectangle 1"/>
          <p:cNvSpPr/>
          <p:nvPr/>
        </p:nvSpPr>
        <p:spPr>
          <a:xfrm>
            <a:off x="7452510" y="1044482"/>
            <a:ext cx="1533186" cy="2086725"/>
          </a:xfrm>
          <a:prstGeom prst="rect">
            <a:avLst/>
          </a:prstGeom>
        </p:spPr>
        <p:txBody>
          <a:bodyPr wrap="square">
            <a:spAutoFit/>
          </a:bodyPr>
          <a:lstStyle/>
          <a:p>
            <a:pPr algn="ctr">
              <a:lnSpc>
                <a:spcPct val="90000"/>
              </a:lnSpc>
            </a:pPr>
            <a:r>
              <a:rPr lang="ar-EG" b="1" dirty="0">
                <a:solidFill>
                  <a:schemeClr val="accent6">
                    <a:lumMod val="50000"/>
                  </a:schemeClr>
                </a:solidFill>
              </a:rPr>
              <a:t>-المؤتمر الدولي الأول للطب النفسي </a:t>
            </a:r>
            <a:r>
              <a:rPr lang="ar-EG" b="1" dirty="0" smtClean="0">
                <a:solidFill>
                  <a:schemeClr val="accent6">
                    <a:lumMod val="50000"/>
                  </a:schemeClr>
                </a:solidFill>
              </a:rPr>
              <a:t>الرقمي قسم </a:t>
            </a:r>
            <a:r>
              <a:rPr lang="ar-EG" b="1" dirty="0">
                <a:solidFill>
                  <a:schemeClr val="accent6">
                    <a:lumMod val="50000"/>
                  </a:schemeClr>
                </a:solidFill>
              </a:rPr>
              <a:t>الطب النفسي- كلية الطب جامعة طنطا (أون </a:t>
            </a:r>
            <a:r>
              <a:rPr lang="ar-EG" b="1" dirty="0" smtClean="0">
                <a:solidFill>
                  <a:schemeClr val="accent6">
                    <a:lumMod val="50000"/>
                  </a:schemeClr>
                </a:solidFill>
              </a:rPr>
              <a:t>لاين)</a:t>
            </a:r>
          </a:p>
          <a:p>
            <a:pPr algn="ctr">
              <a:lnSpc>
                <a:spcPct val="90000"/>
              </a:lnSpc>
            </a:pPr>
            <a:r>
              <a:rPr lang="ar-EG" b="1" dirty="0" smtClean="0">
                <a:solidFill>
                  <a:schemeClr val="accent6">
                    <a:lumMod val="50000"/>
                  </a:schemeClr>
                </a:solidFill>
              </a:rPr>
              <a:t>2020</a:t>
            </a:r>
          </a:p>
        </p:txBody>
      </p:sp>
      <p:sp>
        <p:nvSpPr>
          <p:cNvPr id="28" name="Rectangle 27"/>
          <p:cNvSpPr/>
          <p:nvPr/>
        </p:nvSpPr>
        <p:spPr>
          <a:xfrm>
            <a:off x="3025416" y="1660357"/>
            <a:ext cx="2986744" cy="440942"/>
          </a:xfrm>
          <a:prstGeom prst="rect">
            <a:avLst/>
          </a:prstGeom>
          <a:noFill/>
          <a:ln>
            <a:noFill/>
          </a:ln>
        </p:spPr>
        <p:style>
          <a:lnRef idx="3">
            <a:schemeClr val="lt1"/>
          </a:lnRef>
          <a:fillRef idx="1">
            <a:schemeClr val="accent5"/>
          </a:fillRef>
          <a:effectRef idx="1">
            <a:schemeClr val="accent5"/>
          </a:effectRef>
          <a:fontRef idx="minor">
            <a:schemeClr val="lt1"/>
          </a:fontRef>
        </p:style>
      </p:sp>
      <p:sp>
        <p:nvSpPr>
          <p:cNvPr id="29" name="Rectangle 28"/>
          <p:cNvSpPr/>
          <p:nvPr/>
        </p:nvSpPr>
        <p:spPr>
          <a:xfrm>
            <a:off x="3059832" y="1763922"/>
            <a:ext cx="2735058" cy="440942"/>
          </a:xfrm>
          <a:prstGeom prst="rect">
            <a:avLst/>
          </a:prstGeom>
          <a:noFill/>
          <a:ln>
            <a:noFill/>
          </a:ln>
        </p:spPr>
        <p:style>
          <a:lnRef idx="3">
            <a:schemeClr val="lt1"/>
          </a:lnRef>
          <a:fillRef idx="1">
            <a:schemeClr val="accent5"/>
          </a:fillRef>
          <a:effectRef idx="1">
            <a:schemeClr val="accent5"/>
          </a:effectRef>
          <a:fontRef idx="minor">
            <a:schemeClr val="lt1"/>
          </a:fontRef>
        </p:style>
        <p:txBody>
          <a:bodyPr spcFirstLastPara="0" vert="horz" wrap="square" lIns="349998" tIns="60960" rIns="60960" bIns="60960" numCol="1" spcCol="1270" anchor="ctr" anchorCtr="0">
            <a:noAutofit/>
          </a:bodyPr>
          <a:lstStyle/>
          <a:p>
            <a:pPr algn="ctr"/>
            <a:r>
              <a:rPr lang="ar-EG" sz="2400" b="1" dirty="0" err="1">
                <a:solidFill>
                  <a:srgbClr val="002060"/>
                </a:solidFill>
              </a:rPr>
              <a:t>أ.م.د</a:t>
            </a:r>
            <a:r>
              <a:rPr lang="ar-EG" sz="2400" b="1" dirty="0">
                <a:solidFill>
                  <a:srgbClr val="002060"/>
                </a:solidFill>
              </a:rPr>
              <a:t>/ سيد أحمد الوكيل</a:t>
            </a:r>
            <a:endParaRPr lang="en-US" sz="2400" dirty="0">
              <a:solidFill>
                <a:srgbClr val="002060"/>
              </a:solidFill>
            </a:endParaRPr>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xmlns="" val="0"/>
              </a:ext>
            </a:extLst>
          </a:blip>
          <a:srcRect l="18923" t="1" r="8743" b="20823"/>
          <a:stretch/>
        </p:blipFill>
        <p:spPr>
          <a:xfrm>
            <a:off x="3521720" y="2437295"/>
            <a:ext cx="2227436" cy="2317034"/>
          </a:xfrm>
          <a:prstGeom prst="ellipse">
            <a:avLst/>
          </a:prstGeom>
          <a:ln w="19050" cap="rnd">
            <a:solidFill>
              <a:schemeClr val="bg1"/>
            </a:solidFill>
            <a:prstDash val="solid"/>
          </a:ln>
          <a:effectLst>
            <a:outerShdw blurRad="127000" algn="bl" rotWithShape="0">
              <a:srgbClr val="000000"/>
            </a:outerShdw>
          </a:effectLst>
        </p:spPr>
      </p:pic>
      <p:grpSp>
        <p:nvGrpSpPr>
          <p:cNvPr id="31" name="Group 30"/>
          <p:cNvGrpSpPr/>
          <p:nvPr/>
        </p:nvGrpSpPr>
        <p:grpSpPr>
          <a:xfrm>
            <a:off x="7535027" y="3378076"/>
            <a:ext cx="1368152" cy="3067878"/>
            <a:chOff x="7524328" y="505138"/>
            <a:chExt cx="1368152" cy="3067878"/>
          </a:xfrm>
        </p:grpSpPr>
        <p:sp>
          <p:nvSpPr>
            <p:cNvPr id="32" name="Rounded Rectangle 31"/>
            <p:cNvSpPr/>
            <p:nvPr/>
          </p:nvSpPr>
          <p:spPr>
            <a:xfrm>
              <a:off x="7524328" y="910464"/>
              <a:ext cx="1368152" cy="2662552"/>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33" name="Oval 32"/>
            <p:cNvSpPr/>
            <p:nvPr/>
          </p:nvSpPr>
          <p:spPr>
            <a:xfrm>
              <a:off x="7783332" y="505138"/>
              <a:ext cx="953250" cy="95325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EG"/>
            </a:p>
          </p:txBody>
        </p:sp>
      </p:grpSp>
      <p:sp>
        <p:nvSpPr>
          <p:cNvPr id="8" name="Rectangle 7"/>
          <p:cNvSpPr/>
          <p:nvPr/>
        </p:nvSpPr>
        <p:spPr>
          <a:xfrm>
            <a:off x="7775702" y="3590840"/>
            <a:ext cx="989908" cy="646331"/>
          </a:xfrm>
          <a:prstGeom prst="rect">
            <a:avLst/>
          </a:prstGeom>
        </p:spPr>
        <p:txBody>
          <a:bodyPr wrap="square">
            <a:spAutoFit/>
          </a:bodyPr>
          <a:lstStyle/>
          <a:p>
            <a:pPr algn="ctr"/>
            <a:r>
              <a:rPr lang="ar-EG" b="1" dirty="0"/>
              <a:t>الدورات التدريبية</a:t>
            </a:r>
            <a:endParaRPr lang="ar-EG" dirty="0"/>
          </a:p>
        </p:txBody>
      </p:sp>
      <p:sp>
        <p:nvSpPr>
          <p:cNvPr id="9" name="Rectangle 8"/>
          <p:cNvSpPr/>
          <p:nvPr/>
        </p:nvSpPr>
        <p:spPr>
          <a:xfrm>
            <a:off x="7499023" y="4339704"/>
            <a:ext cx="1440160" cy="2092881"/>
          </a:xfrm>
          <a:prstGeom prst="rect">
            <a:avLst/>
          </a:prstGeom>
        </p:spPr>
        <p:txBody>
          <a:bodyPr wrap="square">
            <a:spAutoFit/>
          </a:bodyPr>
          <a:lstStyle/>
          <a:p>
            <a:pPr algn="ctr"/>
            <a:r>
              <a:rPr lang="ar-SA" sz="1300" b="1" dirty="0"/>
              <a:t>الاحصاء الاستدلالي </a:t>
            </a:r>
            <a:r>
              <a:rPr lang="ar-SA" sz="1300" b="1" dirty="0" err="1"/>
              <a:t>البارامتري</a:t>
            </a:r>
            <a:r>
              <a:rPr lang="ar-SA" sz="1300" b="1" dirty="0"/>
              <a:t> ( اختبار تحليل التباين، وتحليل الانحدار) وكالة الدراسات العليا والبحث العلمي بكلية العلوم والدراسات الإنسانية بالجبيل – جامعة عبد الرحمن بن فيصل- السعودية (أون لاين</a:t>
            </a:r>
            <a:r>
              <a:rPr lang="ar-SA" sz="1300" b="1" dirty="0" smtClean="0"/>
              <a:t>)</a:t>
            </a:r>
            <a:endParaRPr lang="ar-EG" sz="1300" b="1" dirty="0"/>
          </a:p>
        </p:txBody>
      </p:sp>
      <p:grpSp>
        <p:nvGrpSpPr>
          <p:cNvPr id="37" name="Group 36"/>
          <p:cNvGrpSpPr/>
          <p:nvPr/>
        </p:nvGrpSpPr>
        <p:grpSpPr>
          <a:xfrm>
            <a:off x="193676" y="3488308"/>
            <a:ext cx="1368152" cy="3067878"/>
            <a:chOff x="7524328" y="505138"/>
            <a:chExt cx="1368152" cy="3067878"/>
          </a:xfrm>
        </p:grpSpPr>
        <p:sp>
          <p:nvSpPr>
            <p:cNvPr id="38" name="Rounded Rectangle 37"/>
            <p:cNvSpPr/>
            <p:nvPr/>
          </p:nvSpPr>
          <p:spPr>
            <a:xfrm>
              <a:off x="7524328" y="910464"/>
              <a:ext cx="1368152" cy="266255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a:p>
          </p:txBody>
        </p:sp>
        <p:sp>
          <p:nvSpPr>
            <p:cNvPr id="39" name="Oval 38"/>
            <p:cNvSpPr/>
            <p:nvPr/>
          </p:nvSpPr>
          <p:spPr>
            <a:xfrm>
              <a:off x="7757932" y="505138"/>
              <a:ext cx="953250" cy="851396"/>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EG"/>
            </a:p>
          </p:txBody>
        </p:sp>
      </p:grpSp>
      <p:sp>
        <p:nvSpPr>
          <p:cNvPr id="40" name="Rectangle 39"/>
          <p:cNvSpPr/>
          <p:nvPr/>
        </p:nvSpPr>
        <p:spPr>
          <a:xfrm>
            <a:off x="304800" y="3611240"/>
            <a:ext cx="989908" cy="646331"/>
          </a:xfrm>
          <a:prstGeom prst="rect">
            <a:avLst/>
          </a:prstGeom>
        </p:spPr>
        <p:txBody>
          <a:bodyPr wrap="square">
            <a:spAutoFit/>
          </a:bodyPr>
          <a:lstStyle/>
          <a:p>
            <a:pPr algn="ctr"/>
            <a:r>
              <a:rPr lang="ar-EG" b="1" dirty="0" smtClean="0"/>
              <a:t>الرسائل العلمية</a:t>
            </a:r>
            <a:endParaRPr lang="ar-EG" dirty="0"/>
          </a:p>
        </p:txBody>
      </p:sp>
      <p:sp>
        <p:nvSpPr>
          <p:cNvPr id="41" name="Rectangle 40"/>
          <p:cNvSpPr/>
          <p:nvPr/>
        </p:nvSpPr>
        <p:spPr>
          <a:xfrm>
            <a:off x="157672" y="4295694"/>
            <a:ext cx="1440160" cy="2432974"/>
          </a:xfrm>
          <a:prstGeom prst="rect">
            <a:avLst/>
          </a:prstGeom>
        </p:spPr>
        <p:txBody>
          <a:bodyPr wrap="square">
            <a:spAutoFit/>
          </a:bodyPr>
          <a:lstStyle/>
          <a:p>
            <a:pPr algn="ctr">
              <a:lnSpc>
                <a:spcPct val="90000"/>
              </a:lnSpc>
            </a:pPr>
            <a:r>
              <a:rPr lang="ar-SA" sz="1250" b="1" dirty="0"/>
              <a:t>-رشا عشري صوفي </a:t>
            </a:r>
            <a:r>
              <a:rPr lang="ar-SA" sz="1250" b="1" dirty="0" smtClean="0"/>
              <a:t>الأساليب </a:t>
            </a:r>
            <a:r>
              <a:rPr lang="ar-SA" sz="1250" b="1" dirty="0"/>
              <a:t>المعرفية والدافعية للإنجاز </a:t>
            </a:r>
            <a:r>
              <a:rPr lang="ar-SA" sz="1250" b="1" dirty="0" err="1"/>
              <a:t>كمنبئات</a:t>
            </a:r>
            <a:r>
              <a:rPr lang="ar-SA" sz="1250" b="1" dirty="0"/>
              <a:t> بالتوافق الدراسي لدى طلبة الجامعة، رسالة ماجستير إشراف د. سيد أحمد الوكيل وتم مناقشتها </a:t>
            </a:r>
            <a:r>
              <a:rPr lang="ar-SA" sz="1250" b="1" dirty="0" smtClean="0"/>
              <a:t>ومنحت </a:t>
            </a:r>
            <a:r>
              <a:rPr lang="ar-SA" sz="1250" b="1" dirty="0"/>
              <a:t>درجة الماجستير في علم النفس تخصص علم </a:t>
            </a:r>
            <a:r>
              <a:rPr lang="ar-SA" sz="1250" b="1" dirty="0" smtClean="0"/>
              <a:t>النفس</a:t>
            </a:r>
            <a:r>
              <a:rPr lang="ar-EG" sz="1250" b="1" dirty="0" smtClean="0"/>
              <a:t> </a:t>
            </a:r>
            <a:r>
              <a:rPr lang="ar-SA" sz="1250" b="1" dirty="0" smtClean="0"/>
              <a:t>المعرفي </a:t>
            </a:r>
            <a:r>
              <a:rPr lang="ar-SA" sz="1250" b="1" dirty="0"/>
              <a:t>بتقدير ممتاز.</a:t>
            </a:r>
            <a:endParaRPr lang="en-US" sz="1250" b="1" dirty="0"/>
          </a:p>
        </p:txBody>
      </p:sp>
      <p:sp>
        <p:nvSpPr>
          <p:cNvPr id="42" name="Rectangle 41"/>
          <p:cNvSpPr/>
          <p:nvPr/>
        </p:nvSpPr>
        <p:spPr>
          <a:xfrm>
            <a:off x="3259003" y="391812"/>
            <a:ext cx="2627388" cy="954107"/>
          </a:xfrm>
          <a:prstGeom prst="rect">
            <a:avLst/>
          </a:prstGeom>
        </p:spPr>
        <p:txBody>
          <a:bodyPr wrap="square">
            <a:spAutoFit/>
          </a:bodyPr>
          <a:lstStyle/>
          <a:p>
            <a:pPr algn="ctr"/>
            <a:r>
              <a:rPr lang="ar-EG" sz="2800" b="1" dirty="0" smtClean="0">
                <a:solidFill>
                  <a:srgbClr val="C00000"/>
                </a:solidFill>
              </a:rPr>
              <a:t>ن</a:t>
            </a:r>
            <a:r>
              <a:rPr lang="ar-EG" sz="2800" b="1" dirty="0">
                <a:solidFill>
                  <a:srgbClr val="C00000"/>
                </a:solidFill>
              </a:rPr>
              <a:t>بذة عن القائمين </a:t>
            </a:r>
            <a:r>
              <a:rPr lang="ar-EG" sz="2800" b="1" dirty="0" smtClean="0">
                <a:solidFill>
                  <a:srgbClr val="240CB4"/>
                </a:solidFill>
              </a:rPr>
              <a:t>بالأنشطة الفردية</a:t>
            </a:r>
            <a:endParaRPr lang="en-US" sz="2800" b="1" dirty="0">
              <a:solidFill>
                <a:srgbClr val="240CB4"/>
              </a:solidFill>
            </a:endParaRPr>
          </a:p>
        </p:txBody>
      </p:sp>
      <p:grpSp>
        <p:nvGrpSpPr>
          <p:cNvPr id="43" name="Group 42"/>
          <p:cNvGrpSpPr/>
          <p:nvPr/>
        </p:nvGrpSpPr>
        <p:grpSpPr>
          <a:xfrm>
            <a:off x="2819400" y="57804"/>
            <a:ext cx="838200" cy="464896"/>
            <a:chOff x="2667000" y="57804"/>
            <a:chExt cx="838200" cy="464896"/>
          </a:xfrm>
        </p:grpSpPr>
        <p:sp>
          <p:nvSpPr>
            <p:cNvPr id="44" name="Rectangle 43"/>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45" name="Oval 44"/>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50" name="Rectangle 49"/>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8</a:t>
              </a:r>
              <a:endParaRPr lang="en-US" sz="2400" b="1" dirty="0">
                <a:solidFill>
                  <a:schemeClr val="bg1"/>
                </a:solidFill>
              </a:endParaRPr>
            </a:p>
          </p:txBody>
        </p:sp>
      </p:grpSp>
      <p:grpSp>
        <p:nvGrpSpPr>
          <p:cNvPr id="51" name="Group 50"/>
          <p:cNvGrpSpPr/>
          <p:nvPr/>
        </p:nvGrpSpPr>
        <p:grpSpPr>
          <a:xfrm>
            <a:off x="1128564" y="67002"/>
            <a:ext cx="838200" cy="464896"/>
            <a:chOff x="2667000" y="57804"/>
            <a:chExt cx="838200" cy="464896"/>
          </a:xfrm>
        </p:grpSpPr>
        <p:sp>
          <p:nvSpPr>
            <p:cNvPr id="52" name="Rectangle 51"/>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54" name="Oval 53"/>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55" name="Rectangle 54"/>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2</a:t>
              </a:r>
              <a:endParaRPr lang="en-US" sz="2400" b="1" dirty="0">
                <a:solidFill>
                  <a:schemeClr val="bg1"/>
                </a:solidFill>
              </a:endParaRPr>
            </a:p>
          </p:txBody>
        </p:sp>
      </p:grpSp>
      <p:grpSp>
        <p:nvGrpSpPr>
          <p:cNvPr id="56" name="Group 55"/>
          <p:cNvGrpSpPr/>
          <p:nvPr/>
        </p:nvGrpSpPr>
        <p:grpSpPr>
          <a:xfrm>
            <a:off x="6858000" y="161598"/>
            <a:ext cx="838200" cy="464896"/>
            <a:chOff x="2667000" y="57804"/>
            <a:chExt cx="838200" cy="464896"/>
          </a:xfrm>
        </p:grpSpPr>
        <p:sp>
          <p:nvSpPr>
            <p:cNvPr id="57" name="Rectangle 56"/>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58" name="Oval 57"/>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59" name="Rectangle 58"/>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5</a:t>
              </a:r>
              <a:endParaRPr lang="en-US" sz="2400" b="1" dirty="0">
                <a:solidFill>
                  <a:schemeClr val="bg1"/>
                </a:solidFill>
              </a:endParaRPr>
            </a:p>
          </p:txBody>
        </p:sp>
      </p:grpSp>
      <p:grpSp>
        <p:nvGrpSpPr>
          <p:cNvPr id="60" name="Group 59"/>
          <p:cNvGrpSpPr/>
          <p:nvPr/>
        </p:nvGrpSpPr>
        <p:grpSpPr>
          <a:xfrm>
            <a:off x="8353425" y="161598"/>
            <a:ext cx="790575" cy="464896"/>
            <a:chOff x="2714625" y="57804"/>
            <a:chExt cx="790575" cy="464896"/>
          </a:xfrm>
        </p:grpSpPr>
        <p:sp>
          <p:nvSpPr>
            <p:cNvPr id="61" name="Rectangle 60"/>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62" name="Oval 61"/>
            <p:cNvSpPr/>
            <p:nvPr/>
          </p:nvSpPr>
          <p:spPr>
            <a:xfrm>
              <a:off x="2790825"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63" name="Rectangle 62"/>
            <p:cNvSpPr/>
            <p:nvPr/>
          </p:nvSpPr>
          <p:spPr>
            <a:xfrm>
              <a:off x="2714625" y="57804"/>
              <a:ext cx="564499" cy="461665"/>
            </a:xfrm>
            <a:prstGeom prst="rect">
              <a:avLst/>
            </a:prstGeom>
          </p:spPr>
          <p:txBody>
            <a:bodyPr wrap="square">
              <a:spAutoFit/>
            </a:bodyPr>
            <a:lstStyle/>
            <a:p>
              <a:pPr algn="ctr"/>
              <a:r>
                <a:rPr lang="en-US" sz="2400" b="1" dirty="0" smtClean="0">
                  <a:solidFill>
                    <a:schemeClr val="bg1"/>
                  </a:solidFill>
                </a:rPr>
                <a:t>1</a:t>
              </a:r>
              <a:endParaRPr lang="en-US" sz="2400" b="1" dirty="0">
                <a:solidFill>
                  <a:schemeClr val="bg1"/>
                </a:solidFill>
              </a:endParaRPr>
            </a:p>
          </p:txBody>
        </p:sp>
      </p:grpSp>
      <p:grpSp>
        <p:nvGrpSpPr>
          <p:cNvPr id="64" name="Group 63"/>
          <p:cNvGrpSpPr/>
          <p:nvPr/>
        </p:nvGrpSpPr>
        <p:grpSpPr>
          <a:xfrm>
            <a:off x="8319485" y="3195952"/>
            <a:ext cx="838200" cy="464896"/>
            <a:chOff x="2667000" y="57804"/>
            <a:chExt cx="838200" cy="464896"/>
          </a:xfrm>
        </p:grpSpPr>
        <p:sp>
          <p:nvSpPr>
            <p:cNvPr id="65" name="Rectangle 64"/>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66" name="Oval 65"/>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68" name="Rectangle 67"/>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11</a:t>
              </a:r>
              <a:endParaRPr lang="en-US" sz="2400" b="1" dirty="0">
                <a:solidFill>
                  <a:schemeClr val="bg1"/>
                </a:solidFill>
              </a:endParaRPr>
            </a:p>
          </p:txBody>
        </p:sp>
      </p:grpSp>
      <p:grpSp>
        <p:nvGrpSpPr>
          <p:cNvPr id="74" name="Group 73"/>
          <p:cNvGrpSpPr/>
          <p:nvPr/>
        </p:nvGrpSpPr>
        <p:grpSpPr>
          <a:xfrm>
            <a:off x="1009650" y="3429000"/>
            <a:ext cx="838200" cy="464896"/>
            <a:chOff x="2667000" y="57804"/>
            <a:chExt cx="838200" cy="464896"/>
          </a:xfrm>
        </p:grpSpPr>
        <p:sp>
          <p:nvSpPr>
            <p:cNvPr id="75" name="Rectangle 74"/>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76" name="Oval 75"/>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77" name="Rectangle 76"/>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17</a:t>
              </a:r>
              <a:endParaRPr lang="en-US" sz="2400" b="1" dirty="0">
                <a:solidFill>
                  <a:schemeClr val="bg1"/>
                </a:solidFill>
              </a:endParaRPr>
            </a:p>
          </p:txBody>
        </p:sp>
      </p:grpSp>
    </p:spTree>
    <p:extLst>
      <p:ext uri="{BB962C8B-B14F-4D97-AF65-F5344CB8AC3E}">
        <p14:creationId xmlns:p14="http://schemas.microsoft.com/office/powerpoint/2010/main" xmlns="" val="3519894233"/>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50000">
              <a:schemeClr val="accent1">
                <a:tint val="44500"/>
                <a:satMod val="160000"/>
              </a:schemeClr>
            </a:gs>
            <a:gs pos="100000">
              <a:schemeClr val="accent6">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49" name="Rectangle 48"/>
          <p:cNvSpPr/>
          <p:nvPr/>
        </p:nvSpPr>
        <p:spPr>
          <a:xfrm>
            <a:off x="2971800" y="4718099"/>
            <a:ext cx="1771980" cy="1073101"/>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just"/>
            <a:r>
              <a:rPr lang="ar-EG" sz="2000" b="1" dirty="0">
                <a:solidFill>
                  <a:srgbClr val="240CB4"/>
                </a:solidFill>
              </a:rPr>
              <a:t>أ. ميار حمدي </a:t>
            </a:r>
            <a:endParaRPr lang="ar-EG" sz="2000" b="1" dirty="0" smtClean="0">
              <a:solidFill>
                <a:srgbClr val="240CB4"/>
              </a:solidFill>
            </a:endParaRPr>
          </a:p>
          <a:p>
            <a:pPr algn="just"/>
            <a:r>
              <a:rPr lang="ar-EG" sz="1600" b="1" dirty="0">
                <a:solidFill>
                  <a:srgbClr val="240CB4"/>
                </a:solidFill>
              </a:rPr>
              <a:t> </a:t>
            </a:r>
            <a:r>
              <a:rPr lang="ar-EG" sz="1600" b="1" dirty="0" smtClean="0">
                <a:solidFill>
                  <a:srgbClr val="240CB4"/>
                </a:solidFill>
              </a:rPr>
              <a:t>      </a:t>
            </a:r>
            <a:r>
              <a:rPr lang="ar-EG" b="1" dirty="0" smtClean="0">
                <a:solidFill>
                  <a:srgbClr val="240CB4"/>
                </a:solidFill>
              </a:rPr>
              <a:t>معيدة</a:t>
            </a:r>
          </a:p>
          <a:p>
            <a:pPr algn="just"/>
            <a:r>
              <a:rPr lang="ar-EG" b="1" dirty="0" smtClean="0">
                <a:solidFill>
                  <a:srgbClr val="240CB4"/>
                </a:solidFill>
              </a:rPr>
              <a:t>بقسم </a:t>
            </a:r>
            <a:r>
              <a:rPr lang="ar-EG" b="1" dirty="0">
                <a:solidFill>
                  <a:srgbClr val="240CB4"/>
                </a:solidFill>
              </a:rPr>
              <a:t>علم النفس</a:t>
            </a:r>
          </a:p>
        </p:txBody>
      </p:sp>
      <p:sp>
        <p:nvSpPr>
          <p:cNvPr id="48" name="Rectangle 47"/>
          <p:cNvSpPr/>
          <p:nvPr/>
        </p:nvSpPr>
        <p:spPr>
          <a:xfrm>
            <a:off x="6629400" y="4723915"/>
            <a:ext cx="1771980" cy="1073101"/>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just"/>
            <a:r>
              <a:rPr lang="ar-EG" sz="2000" b="1" dirty="0">
                <a:solidFill>
                  <a:srgbClr val="240CB4"/>
                </a:solidFill>
              </a:rPr>
              <a:t>أ. </a:t>
            </a:r>
            <a:r>
              <a:rPr lang="ar-EG" sz="2000" b="1" dirty="0" smtClean="0">
                <a:solidFill>
                  <a:srgbClr val="240CB4"/>
                </a:solidFill>
              </a:rPr>
              <a:t>ريهام سعيد </a:t>
            </a:r>
          </a:p>
          <a:p>
            <a:pPr algn="just"/>
            <a:r>
              <a:rPr lang="ar-EG" sz="1600" b="1" dirty="0">
                <a:solidFill>
                  <a:srgbClr val="240CB4"/>
                </a:solidFill>
              </a:rPr>
              <a:t> </a:t>
            </a:r>
            <a:r>
              <a:rPr lang="ar-EG" sz="1600" b="1" dirty="0" smtClean="0">
                <a:solidFill>
                  <a:srgbClr val="240CB4"/>
                </a:solidFill>
              </a:rPr>
              <a:t>      </a:t>
            </a:r>
            <a:r>
              <a:rPr lang="ar-EG" b="1" dirty="0" smtClean="0">
                <a:solidFill>
                  <a:srgbClr val="240CB4"/>
                </a:solidFill>
              </a:rPr>
              <a:t>معيدة</a:t>
            </a:r>
          </a:p>
          <a:p>
            <a:pPr algn="just"/>
            <a:r>
              <a:rPr lang="ar-EG" b="1" dirty="0" smtClean="0">
                <a:solidFill>
                  <a:srgbClr val="240CB4"/>
                </a:solidFill>
              </a:rPr>
              <a:t>بقسم </a:t>
            </a:r>
            <a:r>
              <a:rPr lang="ar-EG" b="1" dirty="0">
                <a:solidFill>
                  <a:srgbClr val="240CB4"/>
                </a:solidFill>
              </a:rPr>
              <a:t>علم النفس</a:t>
            </a:r>
          </a:p>
        </p:txBody>
      </p:sp>
      <p:sp>
        <p:nvSpPr>
          <p:cNvPr id="47" name="Rectangle 46"/>
          <p:cNvSpPr/>
          <p:nvPr/>
        </p:nvSpPr>
        <p:spPr>
          <a:xfrm>
            <a:off x="2889416" y="1862943"/>
            <a:ext cx="1771980" cy="1073101"/>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just"/>
            <a:r>
              <a:rPr lang="ar-EG" sz="2000" b="1" dirty="0">
                <a:solidFill>
                  <a:srgbClr val="240CB4"/>
                </a:solidFill>
              </a:rPr>
              <a:t>أ. هبة </a:t>
            </a:r>
            <a:r>
              <a:rPr lang="ar-EG" sz="2000" b="1" dirty="0" smtClean="0">
                <a:solidFill>
                  <a:srgbClr val="240CB4"/>
                </a:solidFill>
              </a:rPr>
              <a:t>عرفة</a:t>
            </a:r>
          </a:p>
          <a:p>
            <a:pPr algn="just"/>
            <a:r>
              <a:rPr lang="ar-EG" b="1" dirty="0" smtClean="0">
                <a:solidFill>
                  <a:srgbClr val="240CB4"/>
                </a:solidFill>
              </a:rPr>
              <a:t>مدرس </a:t>
            </a:r>
            <a:r>
              <a:rPr lang="ar-EG" b="1" dirty="0">
                <a:solidFill>
                  <a:srgbClr val="240CB4"/>
                </a:solidFill>
              </a:rPr>
              <a:t>مساعد </a:t>
            </a:r>
            <a:endParaRPr lang="ar-EG" b="1" dirty="0" smtClean="0">
              <a:solidFill>
                <a:srgbClr val="240CB4"/>
              </a:solidFill>
            </a:endParaRPr>
          </a:p>
          <a:p>
            <a:pPr algn="just"/>
            <a:r>
              <a:rPr lang="ar-EG" b="1" dirty="0" smtClean="0">
                <a:solidFill>
                  <a:srgbClr val="240CB4"/>
                </a:solidFill>
              </a:rPr>
              <a:t>بقسم </a:t>
            </a:r>
            <a:r>
              <a:rPr lang="ar-EG" b="1" dirty="0">
                <a:solidFill>
                  <a:srgbClr val="240CB4"/>
                </a:solidFill>
              </a:rPr>
              <a:t>علم النفس</a:t>
            </a:r>
          </a:p>
        </p:txBody>
      </p:sp>
      <p:sp>
        <p:nvSpPr>
          <p:cNvPr id="32" name="Rectangle 31"/>
          <p:cNvSpPr/>
          <p:nvPr/>
        </p:nvSpPr>
        <p:spPr>
          <a:xfrm>
            <a:off x="6452670" y="1868121"/>
            <a:ext cx="1771980" cy="1073101"/>
          </a:xfrm>
          <a:prstGeom prst="rect">
            <a:avLst/>
          </a:prstGeom>
        </p:spPr>
        <p:style>
          <a:lnRef idx="3">
            <a:schemeClr val="lt1"/>
          </a:lnRef>
          <a:fillRef idx="1">
            <a:schemeClr val="accent6"/>
          </a:fillRef>
          <a:effectRef idx="1">
            <a:schemeClr val="accent6"/>
          </a:effectRef>
          <a:fontRef idx="minor">
            <a:schemeClr val="lt1"/>
          </a:fontRef>
        </p:style>
        <p:txBody>
          <a:bodyPr rtlCol="1" anchor="ctr"/>
          <a:lstStyle/>
          <a:p>
            <a:pPr algn="just"/>
            <a:r>
              <a:rPr lang="ar-EG" sz="2000" b="1" dirty="0">
                <a:solidFill>
                  <a:srgbClr val="240CB4"/>
                </a:solidFill>
              </a:rPr>
              <a:t>أ. هناء </a:t>
            </a:r>
            <a:r>
              <a:rPr lang="ar-EG" sz="2000" b="1" dirty="0" smtClean="0">
                <a:solidFill>
                  <a:srgbClr val="240CB4"/>
                </a:solidFill>
              </a:rPr>
              <a:t>كارم </a:t>
            </a:r>
          </a:p>
          <a:p>
            <a:pPr algn="just"/>
            <a:r>
              <a:rPr lang="ar-EG" b="1" dirty="0" smtClean="0">
                <a:solidFill>
                  <a:srgbClr val="240CB4"/>
                </a:solidFill>
              </a:rPr>
              <a:t>مدرس </a:t>
            </a:r>
            <a:r>
              <a:rPr lang="ar-EG" b="1" dirty="0">
                <a:solidFill>
                  <a:srgbClr val="240CB4"/>
                </a:solidFill>
              </a:rPr>
              <a:t>مساعد </a:t>
            </a:r>
            <a:endParaRPr lang="ar-EG" b="1" dirty="0" smtClean="0">
              <a:solidFill>
                <a:srgbClr val="240CB4"/>
              </a:solidFill>
            </a:endParaRPr>
          </a:p>
          <a:p>
            <a:pPr algn="just"/>
            <a:r>
              <a:rPr lang="ar-EG" b="1" dirty="0" smtClean="0">
                <a:solidFill>
                  <a:srgbClr val="240CB4"/>
                </a:solidFill>
              </a:rPr>
              <a:t>بقسم </a:t>
            </a:r>
            <a:r>
              <a:rPr lang="ar-EG" b="1" dirty="0">
                <a:solidFill>
                  <a:srgbClr val="240CB4"/>
                </a:solidFill>
              </a:rPr>
              <a:t>علم النفس</a:t>
            </a:r>
          </a:p>
        </p:txBody>
      </p:sp>
      <p:sp>
        <p:nvSpPr>
          <p:cNvPr id="6" name="Subtitle 2"/>
          <p:cNvSpPr txBox="1">
            <a:spLocks/>
          </p:cNvSpPr>
          <p:nvPr/>
        </p:nvSpPr>
        <p:spPr>
          <a:xfrm>
            <a:off x="2513962" y="381029"/>
            <a:ext cx="4344038" cy="598953"/>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ar-EG" b="1" dirty="0" smtClean="0">
                <a:solidFill>
                  <a:srgbClr val="240CB4"/>
                </a:solidFill>
              </a:rPr>
              <a:t>أعضاء الهيئة المعاونة</a:t>
            </a:r>
            <a:endParaRPr lang="ar-EG" b="1" dirty="0">
              <a:solidFill>
                <a:srgbClr val="240CB4"/>
              </a:solidFill>
            </a:endParaRPr>
          </a:p>
        </p:txBody>
      </p:sp>
      <p:pic>
        <p:nvPicPr>
          <p:cNvPr id="3" name="Picture 2" descr="C:\Users\dahb\Downloads\WhatsApp Image 2021-09-12 at 9.19.20 PM.jpe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5045" b="5741"/>
          <a:stretch/>
        </p:blipFill>
        <p:spPr bwMode="auto">
          <a:xfrm>
            <a:off x="1447800" y="4272533"/>
            <a:ext cx="1805412" cy="1975867"/>
          </a:xfrm>
          <a:prstGeom prst="ellipse">
            <a:avLst/>
          </a:prstGeom>
          <a:ln w="28575"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xmlns="">
                <a:solidFill>
                  <a:srgbClr val="FFFFFF"/>
                </a:solidFill>
              </a14:hiddenFill>
            </a:ext>
          </a:extLst>
        </p:spPr>
      </p:pic>
      <p:pic>
        <p:nvPicPr>
          <p:cNvPr id="1027" name="Picture 3" descr="C:\Users\dahb\Downloads\WhatsApp Image 2021-09-12 at 9.16.23 PM.jpe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333" t="4297" r="13534" b="36875"/>
          <a:stretch/>
        </p:blipFill>
        <p:spPr bwMode="auto">
          <a:xfrm>
            <a:off x="5026919" y="1470898"/>
            <a:ext cx="1828308" cy="1989566"/>
          </a:xfrm>
          <a:prstGeom prst="ellipse">
            <a:avLst/>
          </a:prstGeom>
          <a:ln w="28575"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xmlns="">
                <a:solidFill>
                  <a:srgbClr val="FFFFFF"/>
                </a:solidFill>
              </a14:hiddenFill>
            </a:ext>
          </a:extLst>
        </p:spPr>
      </p:pic>
      <p:pic>
        <p:nvPicPr>
          <p:cNvPr id="8" name="Picture 4" descr="C:\Users\dahb\Downloads\WhatsApp Image 2021-09-12 at 9.18.01 PM.jpe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47800" y="1487771"/>
            <a:ext cx="1867584" cy="2082449"/>
          </a:xfrm>
          <a:prstGeom prst="ellipse">
            <a:avLst/>
          </a:prstGeom>
          <a:ln w="28575"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xmlns="">
                <a:solidFill>
                  <a:srgbClr val="FFFFFF"/>
                </a:solidFill>
              </a14:hiddenFill>
            </a:ext>
          </a:extLst>
        </p:spPr>
      </p:pic>
      <p:pic>
        <p:nvPicPr>
          <p:cNvPr id="1029" name="Picture 5" descr="C:\Users\dahb\Downloads\WhatsApp Image 2021-09-12 at 9.18.50 PM.jpeg"/>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19107" t="16625" r="12171" b="16625"/>
          <a:stretch/>
        </p:blipFill>
        <p:spPr bwMode="auto">
          <a:xfrm>
            <a:off x="5280213" y="4322895"/>
            <a:ext cx="1690008" cy="1921587"/>
          </a:xfrm>
          <a:prstGeom prst="ellipse">
            <a:avLst/>
          </a:prstGeom>
          <a:ln w="28575"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15023838"/>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79512" y="142032"/>
            <a:ext cx="1368152" cy="6383312"/>
            <a:chOff x="4508565" y="528109"/>
            <a:chExt cx="1368152" cy="6383312"/>
          </a:xfrm>
        </p:grpSpPr>
        <p:sp>
          <p:nvSpPr>
            <p:cNvPr id="47" name="Rounded Rectangle 46"/>
            <p:cNvSpPr/>
            <p:nvPr/>
          </p:nvSpPr>
          <p:spPr>
            <a:xfrm>
              <a:off x="4508565" y="910463"/>
              <a:ext cx="1368152" cy="600095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EG"/>
            </a:p>
          </p:txBody>
        </p:sp>
        <p:sp>
          <p:nvSpPr>
            <p:cNvPr id="48" name="Oval 47"/>
            <p:cNvSpPr/>
            <p:nvPr/>
          </p:nvSpPr>
          <p:spPr>
            <a:xfrm>
              <a:off x="4716016" y="528109"/>
              <a:ext cx="953250" cy="953250"/>
            </a:xfrm>
            <a:prstGeom prst="ellips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EG"/>
            </a:p>
          </p:txBody>
        </p:sp>
        <p:sp>
          <p:nvSpPr>
            <p:cNvPr id="49" name="Rectangle 48"/>
            <p:cNvSpPr/>
            <p:nvPr/>
          </p:nvSpPr>
          <p:spPr>
            <a:xfrm>
              <a:off x="4655889" y="574002"/>
              <a:ext cx="1042405" cy="923330"/>
            </a:xfrm>
            <a:prstGeom prst="rect">
              <a:avLst/>
            </a:prstGeom>
          </p:spPr>
          <p:txBody>
            <a:bodyPr wrap="square">
              <a:spAutoFit/>
            </a:bodyPr>
            <a:lstStyle/>
            <a:p>
              <a:pPr algn="ctr"/>
              <a:r>
                <a:rPr lang="ar-EG" b="1" dirty="0">
                  <a:solidFill>
                    <a:schemeClr val="bg1"/>
                  </a:solidFill>
                </a:rPr>
                <a:t>الندوات وورش العمل</a:t>
              </a:r>
              <a:endParaRPr lang="en-US" b="1" dirty="0">
                <a:solidFill>
                  <a:schemeClr val="bg1"/>
                </a:solidFill>
              </a:endParaRPr>
            </a:p>
          </p:txBody>
        </p:sp>
      </p:grpSp>
      <p:grpSp>
        <p:nvGrpSpPr>
          <p:cNvPr id="23" name="Group 22"/>
          <p:cNvGrpSpPr/>
          <p:nvPr/>
        </p:nvGrpSpPr>
        <p:grpSpPr>
          <a:xfrm>
            <a:off x="7416800" y="116632"/>
            <a:ext cx="1368152" cy="6408712"/>
            <a:chOff x="7524328" y="505138"/>
            <a:chExt cx="1368152" cy="6408712"/>
          </a:xfrm>
        </p:grpSpPr>
        <p:sp>
          <p:nvSpPr>
            <p:cNvPr id="3" name="Rounded Rectangle 2"/>
            <p:cNvSpPr/>
            <p:nvPr/>
          </p:nvSpPr>
          <p:spPr>
            <a:xfrm>
              <a:off x="7524328" y="910464"/>
              <a:ext cx="1368152" cy="600338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5" name="Oval 4"/>
            <p:cNvSpPr/>
            <p:nvPr/>
          </p:nvSpPr>
          <p:spPr>
            <a:xfrm>
              <a:off x="7783332" y="505138"/>
              <a:ext cx="953250" cy="95325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EG"/>
            </a:p>
          </p:txBody>
        </p:sp>
        <p:sp>
          <p:nvSpPr>
            <p:cNvPr id="6" name="Rectangle 5"/>
            <p:cNvSpPr/>
            <p:nvPr/>
          </p:nvSpPr>
          <p:spPr>
            <a:xfrm>
              <a:off x="7685105" y="696115"/>
              <a:ext cx="1042405" cy="646331"/>
            </a:xfrm>
            <a:prstGeom prst="rect">
              <a:avLst/>
            </a:prstGeom>
          </p:spPr>
          <p:txBody>
            <a:bodyPr wrap="square">
              <a:spAutoFit/>
            </a:bodyPr>
            <a:lstStyle/>
            <a:p>
              <a:pPr algn="ctr"/>
              <a:r>
                <a:rPr lang="ar-EG" b="1" dirty="0" smtClean="0"/>
                <a:t>الأبحاث العلمية</a:t>
              </a:r>
              <a:endParaRPr lang="ar-EG" b="1" dirty="0"/>
            </a:p>
          </p:txBody>
        </p:sp>
      </p:grpSp>
      <p:grpSp>
        <p:nvGrpSpPr>
          <p:cNvPr id="22" name="Group 21"/>
          <p:cNvGrpSpPr/>
          <p:nvPr/>
        </p:nvGrpSpPr>
        <p:grpSpPr>
          <a:xfrm>
            <a:off x="5886450" y="139603"/>
            <a:ext cx="1368152" cy="6476965"/>
            <a:chOff x="6012160" y="528109"/>
            <a:chExt cx="1368152" cy="6340453"/>
          </a:xfrm>
        </p:grpSpPr>
        <p:sp>
          <p:nvSpPr>
            <p:cNvPr id="11" name="Rounded Rectangle 10"/>
            <p:cNvSpPr/>
            <p:nvPr/>
          </p:nvSpPr>
          <p:spPr>
            <a:xfrm>
              <a:off x="6012160" y="910464"/>
              <a:ext cx="1368152" cy="595809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EG"/>
            </a:p>
          </p:txBody>
        </p:sp>
        <p:sp>
          <p:nvSpPr>
            <p:cNvPr id="17" name="Oval 16"/>
            <p:cNvSpPr/>
            <p:nvPr/>
          </p:nvSpPr>
          <p:spPr>
            <a:xfrm>
              <a:off x="6219611" y="528109"/>
              <a:ext cx="953250" cy="953250"/>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EG"/>
            </a:p>
          </p:txBody>
        </p:sp>
      </p:grpSp>
      <p:sp>
        <p:nvSpPr>
          <p:cNvPr id="26" name="Rectangle 25"/>
          <p:cNvSpPr/>
          <p:nvPr/>
        </p:nvSpPr>
        <p:spPr>
          <a:xfrm>
            <a:off x="5896198" y="1073944"/>
            <a:ext cx="1421904" cy="5434436"/>
          </a:xfrm>
          <a:prstGeom prst="rect">
            <a:avLst/>
          </a:prstGeom>
        </p:spPr>
        <p:txBody>
          <a:bodyPr wrap="square">
            <a:spAutoFit/>
          </a:bodyPr>
          <a:lstStyle/>
          <a:p>
            <a:pPr algn="ctr">
              <a:lnSpc>
                <a:spcPct val="114000"/>
              </a:lnSpc>
            </a:pPr>
            <a:r>
              <a:rPr lang="ar-SA" b="1" dirty="0"/>
              <a:t>رسالة دكتوراه بعنوان: النموذج البنائي للعلاقات بين </a:t>
            </a:r>
            <a:r>
              <a:rPr lang="ar-SA" b="1" dirty="0" smtClean="0"/>
              <a:t>اضطرابات</a:t>
            </a:r>
            <a:r>
              <a:rPr lang="ar-EG" b="1" dirty="0" smtClean="0"/>
              <a:t> </a:t>
            </a:r>
            <a:r>
              <a:rPr lang="ar-SA" b="1" dirty="0" smtClean="0"/>
              <a:t>المعالجة</a:t>
            </a:r>
            <a:r>
              <a:rPr lang="ar-EG" b="1" dirty="0" smtClean="0"/>
              <a:t> </a:t>
            </a:r>
            <a:r>
              <a:rPr lang="ar-SA" b="1" dirty="0" smtClean="0"/>
              <a:t>الحسية واضطراب</a:t>
            </a:r>
            <a:r>
              <a:rPr lang="ar-EG" b="1" dirty="0" smtClean="0"/>
              <a:t> </a:t>
            </a:r>
            <a:r>
              <a:rPr lang="ar-SA" b="1" dirty="0" smtClean="0"/>
              <a:t>نقص </a:t>
            </a:r>
            <a:r>
              <a:rPr lang="ar-SA" b="1" dirty="0"/>
              <a:t>الانتباه وفرط الحركة اعداد الباحثة: ندى جمال اشراف مشترك مع الأستاذ الدكتور </a:t>
            </a:r>
            <a:r>
              <a:rPr lang="ar-SA" b="1" dirty="0" smtClean="0"/>
              <a:t>طارق</a:t>
            </a:r>
            <a:r>
              <a:rPr lang="ar-EG" b="1" dirty="0" smtClean="0"/>
              <a:t> </a:t>
            </a:r>
            <a:r>
              <a:rPr lang="ar-SA" b="1" dirty="0" smtClean="0"/>
              <a:t>محمد</a:t>
            </a:r>
            <a:r>
              <a:rPr lang="ar-EG" b="1" dirty="0" smtClean="0"/>
              <a:t> </a:t>
            </a:r>
            <a:r>
              <a:rPr lang="ar-SA" b="1" dirty="0" smtClean="0"/>
              <a:t>عبدالوهاب </a:t>
            </a:r>
            <a:endParaRPr lang="ar-EG" b="1" dirty="0" smtClean="0"/>
          </a:p>
          <a:p>
            <a:pPr algn="ctr">
              <a:lnSpc>
                <a:spcPct val="114000"/>
              </a:lnSpc>
            </a:pPr>
            <a:r>
              <a:rPr lang="ar-SA" b="1" dirty="0" smtClean="0"/>
              <a:t>أستاذ </a:t>
            </a:r>
            <a:r>
              <a:rPr lang="ar-SA" b="1" dirty="0"/>
              <a:t>علم </a:t>
            </a:r>
            <a:r>
              <a:rPr lang="ar-SA" b="1" dirty="0" smtClean="0"/>
              <a:t>النفس</a:t>
            </a:r>
            <a:endParaRPr lang="ar-EG" b="1" dirty="0" smtClean="0"/>
          </a:p>
          <a:p>
            <a:pPr algn="ctr">
              <a:lnSpc>
                <a:spcPct val="114000"/>
              </a:lnSpc>
            </a:pPr>
            <a:r>
              <a:rPr lang="ar-SA" b="1" dirty="0" smtClean="0"/>
              <a:t>-</a:t>
            </a:r>
            <a:r>
              <a:rPr lang="ar-SA" b="1" dirty="0"/>
              <a:t>كلية الآداب - جامعة الفيوم.</a:t>
            </a:r>
            <a:endParaRPr lang="ar-EG" b="1" dirty="0">
              <a:solidFill>
                <a:srgbClr val="00B050"/>
              </a:solidFill>
            </a:endParaRPr>
          </a:p>
        </p:txBody>
      </p:sp>
      <p:sp>
        <p:nvSpPr>
          <p:cNvPr id="53" name="Rectangle 52"/>
          <p:cNvSpPr/>
          <p:nvPr/>
        </p:nvSpPr>
        <p:spPr>
          <a:xfrm>
            <a:off x="3405597" y="5004137"/>
            <a:ext cx="2425640" cy="1015663"/>
          </a:xfrm>
          <a:prstGeom prst="rect">
            <a:avLst/>
          </a:prstGeom>
        </p:spPr>
        <p:txBody>
          <a:bodyPr wrap="square">
            <a:spAutoFit/>
          </a:bodyPr>
          <a:lstStyle/>
          <a:p>
            <a:pPr algn="ctr"/>
            <a:r>
              <a:rPr lang="ar-AE" sz="2000" b="1" dirty="0" smtClean="0"/>
              <a:t>أ</a:t>
            </a:r>
            <a:r>
              <a:rPr lang="ar-EG" sz="2000" b="1" dirty="0" smtClean="0"/>
              <a:t>ستاذ </a:t>
            </a:r>
            <a:r>
              <a:rPr lang="ar-EG" sz="2000" b="1" dirty="0"/>
              <a:t>علم النفس </a:t>
            </a:r>
            <a:r>
              <a:rPr lang="ar-EG" sz="2000" b="1" dirty="0" smtClean="0"/>
              <a:t>المساعد</a:t>
            </a:r>
          </a:p>
          <a:p>
            <a:pPr algn="ctr"/>
            <a:r>
              <a:rPr lang="ar-EG" sz="2000" b="1" dirty="0" smtClean="0"/>
              <a:t>كلية </a:t>
            </a:r>
            <a:r>
              <a:rPr lang="ar-EG" sz="2000" b="1" dirty="0"/>
              <a:t>الآداب </a:t>
            </a:r>
            <a:endParaRPr lang="ar-EG" sz="2000" b="1" dirty="0" smtClean="0"/>
          </a:p>
          <a:p>
            <a:pPr algn="ctr"/>
            <a:r>
              <a:rPr lang="ar-EG" sz="2000" b="1" dirty="0" smtClean="0"/>
              <a:t>جامعة </a:t>
            </a:r>
            <a:r>
              <a:rPr lang="ar-EG" sz="2000" b="1" dirty="0"/>
              <a:t>الفيوم</a:t>
            </a:r>
          </a:p>
        </p:txBody>
      </p:sp>
      <p:sp>
        <p:nvSpPr>
          <p:cNvPr id="67" name="Rectangle 66"/>
          <p:cNvSpPr/>
          <p:nvPr/>
        </p:nvSpPr>
        <p:spPr>
          <a:xfrm>
            <a:off x="132273" y="1027299"/>
            <a:ext cx="1440158" cy="5559984"/>
          </a:xfrm>
          <a:prstGeom prst="rect">
            <a:avLst/>
          </a:prstGeom>
        </p:spPr>
        <p:txBody>
          <a:bodyPr wrap="square">
            <a:spAutoFit/>
          </a:bodyPr>
          <a:lstStyle/>
          <a:p>
            <a:pPr algn="ctr">
              <a:lnSpc>
                <a:spcPct val="95000"/>
              </a:lnSpc>
            </a:pPr>
            <a:r>
              <a:rPr lang="ar-SA" sz="1700" b="1" dirty="0">
                <a:solidFill>
                  <a:srgbClr val="C00000"/>
                </a:solidFill>
              </a:rPr>
              <a:t>-ندوة : </a:t>
            </a:r>
            <a:r>
              <a:rPr lang="ar-SA" sz="1700" b="1" dirty="0">
                <a:solidFill>
                  <a:srgbClr val="0070C0"/>
                </a:solidFill>
              </a:rPr>
              <a:t>الحزن الجليل والألم النبيل - مؤسسة </a:t>
            </a:r>
            <a:r>
              <a:rPr lang="ar-SA" sz="1700" b="1" dirty="0" err="1">
                <a:solidFill>
                  <a:srgbClr val="0070C0"/>
                </a:solidFill>
              </a:rPr>
              <a:t>الرخاوي</a:t>
            </a:r>
            <a:r>
              <a:rPr lang="ar-SA" sz="1700" b="1" dirty="0">
                <a:solidFill>
                  <a:srgbClr val="0070C0"/>
                </a:solidFill>
              </a:rPr>
              <a:t>. سبتمبر 2020م</a:t>
            </a:r>
            <a:endParaRPr lang="en-US" sz="1700" b="1" dirty="0">
              <a:solidFill>
                <a:srgbClr val="0070C0"/>
              </a:solidFill>
            </a:endParaRPr>
          </a:p>
          <a:p>
            <a:pPr algn="ctr">
              <a:lnSpc>
                <a:spcPct val="95000"/>
              </a:lnSpc>
            </a:pPr>
            <a:r>
              <a:rPr lang="ar-SA" sz="1700" b="1" dirty="0">
                <a:solidFill>
                  <a:srgbClr val="0070C0"/>
                </a:solidFill>
              </a:rPr>
              <a:t>-</a:t>
            </a:r>
            <a:r>
              <a:rPr lang="ar-SA" sz="1700" b="1" dirty="0" err="1">
                <a:solidFill>
                  <a:srgbClr val="0070C0"/>
                </a:solidFill>
              </a:rPr>
              <a:t>ورشة:الوسواس</a:t>
            </a:r>
            <a:r>
              <a:rPr lang="ar-SA" sz="1700" b="1" dirty="0">
                <a:solidFill>
                  <a:srgbClr val="0070C0"/>
                </a:solidFill>
              </a:rPr>
              <a:t> القهري–المؤسسة المصرية للعلاجات المعرفية أغسطس 2021م.</a:t>
            </a:r>
            <a:endParaRPr lang="en-US" sz="1700" b="1" dirty="0">
              <a:solidFill>
                <a:srgbClr val="0070C0"/>
              </a:solidFill>
            </a:endParaRPr>
          </a:p>
          <a:p>
            <a:pPr algn="ctr">
              <a:lnSpc>
                <a:spcPct val="95000"/>
              </a:lnSpc>
            </a:pPr>
            <a:r>
              <a:rPr lang="ar-SA" sz="1700" b="1" dirty="0">
                <a:solidFill>
                  <a:srgbClr val="C00000"/>
                </a:solidFill>
              </a:rPr>
              <a:t>-ورشة عمل </a:t>
            </a:r>
            <a:r>
              <a:rPr lang="ar-SA" sz="1700" b="1" dirty="0">
                <a:solidFill>
                  <a:srgbClr val="0070C0"/>
                </a:solidFill>
              </a:rPr>
              <a:t>بعنوان "مهارات الإنصات الفعال" 2021م ضمن فاعليات الدورة التدريبية للأئمة والدعاة والواعظات التي نظمتها جامعة الفيوم بالتعاون مع وزارة الأوقاف.</a:t>
            </a:r>
          </a:p>
        </p:txBody>
      </p:sp>
      <p:grpSp>
        <p:nvGrpSpPr>
          <p:cNvPr id="69" name="Group 68"/>
          <p:cNvGrpSpPr/>
          <p:nvPr/>
        </p:nvGrpSpPr>
        <p:grpSpPr>
          <a:xfrm>
            <a:off x="1800087" y="139603"/>
            <a:ext cx="1368152" cy="6385741"/>
            <a:chOff x="4508565" y="528109"/>
            <a:chExt cx="1368152" cy="6385741"/>
          </a:xfrm>
        </p:grpSpPr>
        <p:sp>
          <p:nvSpPr>
            <p:cNvPr id="70" name="Rounded Rectangle 69"/>
            <p:cNvSpPr/>
            <p:nvPr/>
          </p:nvSpPr>
          <p:spPr>
            <a:xfrm>
              <a:off x="4508565" y="910463"/>
              <a:ext cx="1368152" cy="6003387"/>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71" name="Oval 70"/>
            <p:cNvSpPr/>
            <p:nvPr/>
          </p:nvSpPr>
          <p:spPr>
            <a:xfrm>
              <a:off x="4716016" y="528109"/>
              <a:ext cx="953250" cy="95325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EG"/>
            </a:p>
          </p:txBody>
        </p:sp>
        <p:sp>
          <p:nvSpPr>
            <p:cNvPr id="72" name="Rectangle 71"/>
            <p:cNvSpPr/>
            <p:nvPr/>
          </p:nvSpPr>
          <p:spPr>
            <a:xfrm>
              <a:off x="4655889" y="684161"/>
              <a:ext cx="1042405" cy="646331"/>
            </a:xfrm>
            <a:prstGeom prst="rect">
              <a:avLst/>
            </a:prstGeom>
          </p:spPr>
          <p:txBody>
            <a:bodyPr wrap="square">
              <a:spAutoFit/>
            </a:bodyPr>
            <a:lstStyle/>
            <a:p>
              <a:pPr algn="ctr"/>
              <a:r>
                <a:rPr lang="ar-EG" b="1" dirty="0" smtClean="0"/>
                <a:t>الدورات التدريبية</a:t>
              </a:r>
              <a:endParaRPr lang="ar-EG" b="1" dirty="0"/>
            </a:p>
          </p:txBody>
        </p:sp>
      </p:grpSp>
      <p:sp>
        <p:nvSpPr>
          <p:cNvPr id="73" name="Rectangle 72"/>
          <p:cNvSpPr/>
          <p:nvPr/>
        </p:nvSpPr>
        <p:spPr>
          <a:xfrm>
            <a:off x="1743790" y="1029353"/>
            <a:ext cx="1462550" cy="5632311"/>
          </a:xfrm>
          <a:prstGeom prst="rect">
            <a:avLst/>
          </a:prstGeom>
        </p:spPr>
        <p:txBody>
          <a:bodyPr wrap="square">
            <a:spAutoFit/>
          </a:bodyPr>
          <a:lstStyle/>
          <a:p>
            <a:pPr algn="ctr"/>
            <a:r>
              <a:rPr lang="ar-SA" sz="1500" b="1" dirty="0"/>
              <a:t>-دورة العلاج المعرفي السلوكي لاضطراب ما بعد الصدمة- رابطة الاخصائيين النفسيين.  2020م  </a:t>
            </a:r>
            <a:endParaRPr lang="en-US" sz="1500" b="1" dirty="0"/>
          </a:p>
          <a:p>
            <a:pPr algn="ctr"/>
            <a:r>
              <a:rPr lang="ar-SA" sz="1500" b="1" dirty="0"/>
              <a:t>-دورة أساليب التقويم والامتحانات -مركز تنمية قدرات أعضاء هيئة التدريس- جامعة الفيوم. 2020م </a:t>
            </a:r>
            <a:endParaRPr lang="en-US" sz="1500" b="1" dirty="0"/>
          </a:p>
          <a:p>
            <a:pPr algn="ctr"/>
            <a:r>
              <a:rPr lang="ar-SA" sz="1500" b="1" dirty="0"/>
              <a:t>-دورة مكافحة الفساد في التعليم العالي- مركز تنمية قدرات أعضاء هيئة التدريس - جامعة الفيوم. 2020م</a:t>
            </a:r>
            <a:endParaRPr lang="en-US" sz="1500" b="1" dirty="0"/>
          </a:p>
          <a:p>
            <a:pPr algn="ctr"/>
            <a:r>
              <a:rPr lang="ar-SA" sz="1500" b="1" dirty="0"/>
              <a:t>-دورة بنوك الأسئلة ومواصفات الاختبار الجيد- مركز تنمية قدرات أعضاء هيئة التدريس - جامعة الفيوم. 2020م</a:t>
            </a:r>
            <a:endParaRPr lang="en-US" sz="1500" b="1" dirty="0"/>
          </a:p>
        </p:txBody>
      </p:sp>
      <p:sp>
        <p:nvSpPr>
          <p:cNvPr id="2" name="Rectangle 1"/>
          <p:cNvSpPr/>
          <p:nvPr/>
        </p:nvSpPr>
        <p:spPr>
          <a:xfrm>
            <a:off x="7391400" y="1031782"/>
            <a:ext cx="1461368" cy="5586145"/>
          </a:xfrm>
          <a:prstGeom prst="rect">
            <a:avLst/>
          </a:prstGeom>
        </p:spPr>
        <p:txBody>
          <a:bodyPr wrap="square">
            <a:spAutoFit/>
          </a:bodyPr>
          <a:lstStyle/>
          <a:p>
            <a:pPr algn="ctr"/>
            <a:r>
              <a:rPr lang="ar-EG" sz="1700" b="1" dirty="0"/>
              <a:t>-" تنمية مهارات التوافق الاجتماعي بصفتها مدخلًا لخفض بعض أعراض اضطراب نقص الانتباه وفرط الحركة" ، مجلة دراسات نفسية. يوليو 2020م</a:t>
            </a:r>
            <a:endParaRPr lang="en-US" sz="1700" b="1" dirty="0"/>
          </a:p>
          <a:p>
            <a:pPr algn="ctr"/>
            <a:r>
              <a:rPr lang="ar-EG" sz="1700" b="1" dirty="0"/>
              <a:t>-"الاسهام النسبي لكل من المُساندة الاجتماعية وفعالية الذات في التنبؤ بنمو ما بعد الصدمة لدى أمهات الأطفال ذوي العجز الذهني " ، مجلة دراسات نفسية. أبريل 2020م</a:t>
            </a:r>
            <a:endParaRPr lang="en-US" sz="1700" b="1" dirty="0"/>
          </a:p>
        </p:txBody>
      </p:sp>
      <p:sp>
        <p:nvSpPr>
          <p:cNvPr id="28" name="Rectangle 27"/>
          <p:cNvSpPr/>
          <p:nvPr/>
        </p:nvSpPr>
        <p:spPr>
          <a:xfrm>
            <a:off x="3025416" y="1660357"/>
            <a:ext cx="2986744" cy="440942"/>
          </a:xfrm>
          <a:prstGeom prst="rect">
            <a:avLst/>
          </a:prstGeom>
          <a:noFill/>
          <a:ln>
            <a:noFill/>
          </a:ln>
        </p:spPr>
        <p:style>
          <a:lnRef idx="3">
            <a:schemeClr val="lt1"/>
          </a:lnRef>
          <a:fillRef idx="1">
            <a:schemeClr val="accent5"/>
          </a:fillRef>
          <a:effectRef idx="1">
            <a:schemeClr val="accent5"/>
          </a:effectRef>
          <a:fontRef idx="minor">
            <a:schemeClr val="lt1"/>
          </a:fontRef>
        </p:style>
      </p:sp>
      <p:sp>
        <p:nvSpPr>
          <p:cNvPr id="32" name="Rectangle 31"/>
          <p:cNvSpPr/>
          <p:nvPr/>
        </p:nvSpPr>
        <p:spPr>
          <a:xfrm>
            <a:off x="3030104" y="1690417"/>
            <a:ext cx="2815569" cy="44094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spcFirstLastPara="0" vert="horz" wrap="square" lIns="349998" tIns="60960" rIns="60960" bIns="60960" numCol="1" spcCol="1270" anchor="ctr" anchorCtr="0">
            <a:noAutofit/>
          </a:bodyPr>
          <a:lstStyle/>
          <a:p>
            <a:pPr algn="ctr"/>
            <a:r>
              <a:rPr lang="ar-EG" sz="2400" b="1" dirty="0" err="1">
                <a:solidFill>
                  <a:srgbClr val="002060"/>
                </a:solidFill>
              </a:rPr>
              <a:t>أ.م.د</a:t>
            </a:r>
            <a:r>
              <a:rPr lang="ar-EG" sz="2400" b="1" dirty="0">
                <a:solidFill>
                  <a:srgbClr val="002060"/>
                </a:solidFill>
              </a:rPr>
              <a:t>/ إيمان عزت عبادة</a:t>
            </a:r>
            <a:endParaRPr lang="en-US" sz="2400" dirty="0">
              <a:solidFill>
                <a:srgbClr val="002060"/>
              </a:solidFill>
            </a:endParaRPr>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xmlns="" val="0"/>
              </a:ext>
            </a:extLst>
          </a:blip>
          <a:srcRect l="11706" t="1" r="11706" b="1188"/>
          <a:stretch/>
        </p:blipFill>
        <p:spPr>
          <a:xfrm>
            <a:off x="3454972" y="2308400"/>
            <a:ext cx="2269156" cy="2430500"/>
          </a:xfrm>
          <a:prstGeom prst="ellipse">
            <a:avLst/>
          </a:prstGeom>
          <a:ln w="19050" cap="rnd">
            <a:solidFill>
              <a:schemeClr val="bg1"/>
            </a:solidFill>
            <a:prstDash val="solid"/>
          </a:ln>
          <a:effectLst>
            <a:outerShdw blurRad="127000" algn="bl" rotWithShape="0">
              <a:srgbClr val="000000"/>
            </a:outerShdw>
          </a:effectLst>
        </p:spPr>
      </p:pic>
      <p:sp>
        <p:nvSpPr>
          <p:cNvPr id="4" name="Rectangle 3"/>
          <p:cNvSpPr/>
          <p:nvPr/>
        </p:nvSpPr>
        <p:spPr>
          <a:xfrm>
            <a:off x="6068501" y="294556"/>
            <a:ext cx="1008112" cy="738664"/>
          </a:xfrm>
          <a:prstGeom prst="rect">
            <a:avLst/>
          </a:prstGeom>
        </p:spPr>
        <p:txBody>
          <a:bodyPr wrap="square">
            <a:spAutoFit/>
          </a:bodyPr>
          <a:lstStyle/>
          <a:p>
            <a:pPr algn="ctr"/>
            <a:r>
              <a:rPr lang="ar-EG" sz="1400" dirty="0">
                <a:ln w="18415" cmpd="sng">
                  <a:solidFill>
                    <a:srgbClr val="FFFFFF"/>
                  </a:solidFill>
                  <a:prstDash val="solid"/>
                </a:ln>
                <a:solidFill>
                  <a:srgbClr val="FFFFFF"/>
                </a:solidFill>
                <a:effectLst>
                  <a:outerShdw blurRad="63500" dir="3600000" algn="tl" rotWithShape="0">
                    <a:srgbClr val="000000">
                      <a:alpha val="70000"/>
                    </a:srgbClr>
                  </a:outerShdw>
                </a:effectLst>
              </a:rPr>
              <a:t>الإشراف على الرسائل العلمية</a:t>
            </a:r>
          </a:p>
        </p:txBody>
      </p:sp>
      <p:sp>
        <p:nvSpPr>
          <p:cNvPr id="34" name="Rectangle 33"/>
          <p:cNvSpPr/>
          <p:nvPr/>
        </p:nvSpPr>
        <p:spPr>
          <a:xfrm>
            <a:off x="3259003" y="391812"/>
            <a:ext cx="2627388" cy="954107"/>
          </a:xfrm>
          <a:prstGeom prst="rect">
            <a:avLst/>
          </a:prstGeom>
        </p:spPr>
        <p:txBody>
          <a:bodyPr wrap="square">
            <a:spAutoFit/>
          </a:bodyPr>
          <a:lstStyle/>
          <a:p>
            <a:pPr algn="ctr"/>
            <a:r>
              <a:rPr lang="ar-EG" sz="2800" b="1" dirty="0" smtClean="0">
                <a:solidFill>
                  <a:srgbClr val="C00000"/>
                </a:solidFill>
              </a:rPr>
              <a:t>ن</a:t>
            </a:r>
            <a:r>
              <a:rPr lang="ar-EG" sz="2800" b="1" dirty="0">
                <a:solidFill>
                  <a:srgbClr val="C00000"/>
                </a:solidFill>
              </a:rPr>
              <a:t>بذة عن القائمين </a:t>
            </a:r>
            <a:r>
              <a:rPr lang="ar-EG" sz="2800" b="1" dirty="0" smtClean="0">
                <a:solidFill>
                  <a:srgbClr val="240CB4"/>
                </a:solidFill>
              </a:rPr>
              <a:t>بالأنشطة الفردية</a:t>
            </a:r>
            <a:endParaRPr lang="en-US" sz="2800" b="1" dirty="0">
              <a:solidFill>
                <a:srgbClr val="240CB4"/>
              </a:solidFill>
            </a:endParaRPr>
          </a:p>
        </p:txBody>
      </p:sp>
      <p:grpSp>
        <p:nvGrpSpPr>
          <p:cNvPr id="27" name="Group 26"/>
          <p:cNvGrpSpPr/>
          <p:nvPr/>
        </p:nvGrpSpPr>
        <p:grpSpPr>
          <a:xfrm>
            <a:off x="2743200" y="57804"/>
            <a:ext cx="838200" cy="464896"/>
            <a:chOff x="2667000" y="57804"/>
            <a:chExt cx="838200" cy="464896"/>
          </a:xfrm>
        </p:grpSpPr>
        <p:sp>
          <p:nvSpPr>
            <p:cNvPr id="29" name="Rectangle 28"/>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30" name="Oval 29"/>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31" name="Rectangle 30"/>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7</a:t>
              </a:r>
              <a:endParaRPr lang="en-US" sz="2400" b="1" dirty="0">
                <a:solidFill>
                  <a:schemeClr val="bg1"/>
                </a:solidFill>
              </a:endParaRPr>
            </a:p>
          </p:txBody>
        </p:sp>
      </p:grpSp>
      <p:grpSp>
        <p:nvGrpSpPr>
          <p:cNvPr id="35" name="Group 34"/>
          <p:cNvGrpSpPr/>
          <p:nvPr/>
        </p:nvGrpSpPr>
        <p:grpSpPr>
          <a:xfrm>
            <a:off x="1066800" y="67002"/>
            <a:ext cx="838200" cy="464896"/>
            <a:chOff x="2667000" y="57804"/>
            <a:chExt cx="838200" cy="464896"/>
          </a:xfrm>
        </p:grpSpPr>
        <p:sp>
          <p:nvSpPr>
            <p:cNvPr id="36" name="Rectangle 35"/>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37" name="Oval 36"/>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38" name="Rectangle 37"/>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5</a:t>
              </a:r>
              <a:endParaRPr lang="en-US" sz="2400" b="1" dirty="0">
                <a:solidFill>
                  <a:schemeClr val="bg1"/>
                </a:solidFill>
              </a:endParaRPr>
            </a:p>
          </p:txBody>
        </p:sp>
      </p:grpSp>
      <p:grpSp>
        <p:nvGrpSpPr>
          <p:cNvPr id="39" name="Group 38"/>
          <p:cNvGrpSpPr/>
          <p:nvPr/>
        </p:nvGrpSpPr>
        <p:grpSpPr>
          <a:xfrm>
            <a:off x="6835502" y="109814"/>
            <a:ext cx="838200" cy="464896"/>
            <a:chOff x="2667000" y="57804"/>
            <a:chExt cx="838200" cy="464896"/>
          </a:xfrm>
        </p:grpSpPr>
        <p:sp>
          <p:nvSpPr>
            <p:cNvPr id="40" name="Rectangle 39"/>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41" name="Oval 40"/>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42" name="Rectangle 41"/>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2</a:t>
              </a:r>
              <a:endParaRPr lang="en-US" sz="2400" b="1" dirty="0">
                <a:solidFill>
                  <a:schemeClr val="bg1"/>
                </a:solidFill>
              </a:endParaRPr>
            </a:p>
          </p:txBody>
        </p:sp>
      </p:grpSp>
      <p:grpSp>
        <p:nvGrpSpPr>
          <p:cNvPr id="43" name="Group 42"/>
          <p:cNvGrpSpPr/>
          <p:nvPr/>
        </p:nvGrpSpPr>
        <p:grpSpPr>
          <a:xfrm>
            <a:off x="8305800" y="125654"/>
            <a:ext cx="838200" cy="464896"/>
            <a:chOff x="2667000" y="57804"/>
            <a:chExt cx="838200" cy="464896"/>
          </a:xfrm>
        </p:grpSpPr>
        <p:sp>
          <p:nvSpPr>
            <p:cNvPr id="44" name="Rectangle 43"/>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45" name="Oval 44"/>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50" name="Rectangle 49"/>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5</a:t>
              </a:r>
              <a:endParaRPr lang="en-US" sz="2400" b="1" dirty="0">
                <a:solidFill>
                  <a:schemeClr val="bg1"/>
                </a:solidFill>
              </a:endParaRPr>
            </a:p>
          </p:txBody>
        </p:sp>
      </p:grpSp>
    </p:spTree>
    <p:extLst>
      <p:ext uri="{BB962C8B-B14F-4D97-AF65-F5344CB8AC3E}">
        <p14:creationId xmlns:p14="http://schemas.microsoft.com/office/powerpoint/2010/main" xmlns="" val="235022922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79512" y="142032"/>
            <a:ext cx="1368152" cy="6383312"/>
            <a:chOff x="4508565" y="528109"/>
            <a:chExt cx="1368152" cy="6383312"/>
          </a:xfrm>
        </p:grpSpPr>
        <p:sp>
          <p:nvSpPr>
            <p:cNvPr id="47" name="Rounded Rectangle 46"/>
            <p:cNvSpPr/>
            <p:nvPr/>
          </p:nvSpPr>
          <p:spPr>
            <a:xfrm>
              <a:off x="4508565" y="910463"/>
              <a:ext cx="1368152" cy="600095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EG"/>
            </a:p>
          </p:txBody>
        </p:sp>
        <p:sp>
          <p:nvSpPr>
            <p:cNvPr id="48" name="Oval 47"/>
            <p:cNvSpPr/>
            <p:nvPr/>
          </p:nvSpPr>
          <p:spPr>
            <a:xfrm>
              <a:off x="4716016" y="528109"/>
              <a:ext cx="953250" cy="953250"/>
            </a:xfrm>
            <a:prstGeom prst="ellips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EG"/>
            </a:p>
          </p:txBody>
        </p:sp>
        <p:sp>
          <p:nvSpPr>
            <p:cNvPr id="49" name="Rectangle 48"/>
            <p:cNvSpPr/>
            <p:nvPr/>
          </p:nvSpPr>
          <p:spPr>
            <a:xfrm>
              <a:off x="4655889" y="574002"/>
              <a:ext cx="1042405" cy="923330"/>
            </a:xfrm>
            <a:prstGeom prst="rect">
              <a:avLst/>
            </a:prstGeom>
          </p:spPr>
          <p:txBody>
            <a:bodyPr wrap="square">
              <a:spAutoFit/>
            </a:bodyPr>
            <a:lstStyle/>
            <a:p>
              <a:pPr algn="ctr"/>
              <a:r>
                <a:rPr lang="ar-EG" b="1" dirty="0">
                  <a:solidFill>
                    <a:schemeClr val="bg1"/>
                  </a:solidFill>
                </a:rPr>
                <a:t>الندوات وورش العمل</a:t>
              </a:r>
              <a:endParaRPr lang="en-US" b="1" dirty="0">
                <a:solidFill>
                  <a:schemeClr val="bg1"/>
                </a:solidFill>
              </a:endParaRPr>
            </a:p>
          </p:txBody>
        </p:sp>
      </p:grpSp>
      <p:grpSp>
        <p:nvGrpSpPr>
          <p:cNvPr id="23" name="Group 22"/>
          <p:cNvGrpSpPr/>
          <p:nvPr/>
        </p:nvGrpSpPr>
        <p:grpSpPr>
          <a:xfrm>
            <a:off x="7403232" y="116632"/>
            <a:ext cx="1368152" cy="2977253"/>
            <a:chOff x="7524328" y="505138"/>
            <a:chExt cx="1368152" cy="2977253"/>
          </a:xfrm>
        </p:grpSpPr>
        <p:sp>
          <p:nvSpPr>
            <p:cNvPr id="3" name="Rounded Rectangle 2"/>
            <p:cNvSpPr/>
            <p:nvPr/>
          </p:nvSpPr>
          <p:spPr>
            <a:xfrm>
              <a:off x="7524328" y="910464"/>
              <a:ext cx="1368152" cy="2571927"/>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5" name="Oval 4"/>
            <p:cNvSpPr/>
            <p:nvPr/>
          </p:nvSpPr>
          <p:spPr>
            <a:xfrm>
              <a:off x="7783332" y="505138"/>
              <a:ext cx="953250" cy="95325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EG"/>
            </a:p>
          </p:txBody>
        </p:sp>
      </p:grpSp>
      <p:grpSp>
        <p:nvGrpSpPr>
          <p:cNvPr id="22" name="Group 21"/>
          <p:cNvGrpSpPr/>
          <p:nvPr/>
        </p:nvGrpSpPr>
        <p:grpSpPr>
          <a:xfrm>
            <a:off x="5867400" y="139603"/>
            <a:ext cx="1368152" cy="6476965"/>
            <a:chOff x="6012160" y="528109"/>
            <a:chExt cx="1368152" cy="6340453"/>
          </a:xfrm>
        </p:grpSpPr>
        <p:sp>
          <p:nvSpPr>
            <p:cNvPr id="11" name="Rounded Rectangle 10"/>
            <p:cNvSpPr/>
            <p:nvPr/>
          </p:nvSpPr>
          <p:spPr>
            <a:xfrm>
              <a:off x="6012160" y="910464"/>
              <a:ext cx="1368152" cy="595809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EG"/>
            </a:p>
          </p:txBody>
        </p:sp>
        <p:sp>
          <p:nvSpPr>
            <p:cNvPr id="17" name="Oval 16"/>
            <p:cNvSpPr/>
            <p:nvPr/>
          </p:nvSpPr>
          <p:spPr>
            <a:xfrm>
              <a:off x="6219611" y="528109"/>
              <a:ext cx="953250" cy="953250"/>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EG"/>
            </a:p>
          </p:txBody>
        </p:sp>
      </p:grpSp>
      <p:sp>
        <p:nvSpPr>
          <p:cNvPr id="26" name="Rectangle 25"/>
          <p:cNvSpPr/>
          <p:nvPr/>
        </p:nvSpPr>
        <p:spPr>
          <a:xfrm>
            <a:off x="5877148" y="1073944"/>
            <a:ext cx="1421904" cy="5509200"/>
          </a:xfrm>
          <a:prstGeom prst="rect">
            <a:avLst/>
          </a:prstGeom>
        </p:spPr>
        <p:txBody>
          <a:bodyPr wrap="square">
            <a:spAutoFit/>
          </a:bodyPr>
          <a:lstStyle/>
          <a:p>
            <a:pPr algn="ctr"/>
            <a:r>
              <a:rPr lang="ar-EG" sz="1600" b="1" dirty="0"/>
              <a:t>- رسالة دكتوراه بعنوان " فاعلية برنامج قائم على استخدام استراتيجيات المواجهة في تحسين التوافق الزواجي لدى عينة من الزوجات " .2020م. شيماء علي.</a:t>
            </a:r>
            <a:endParaRPr lang="en-US" sz="1600" b="1" dirty="0"/>
          </a:p>
          <a:p>
            <a:pPr algn="ctr"/>
            <a:r>
              <a:rPr lang="ar-EG" sz="1600" b="1" dirty="0"/>
              <a:t>-رسالة دكتوراه بعنوان " سلوكيات </a:t>
            </a:r>
            <a:r>
              <a:rPr lang="ar-EG" sz="1600" b="1" dirty="0" err="1"/>
              <a:t>إلتماس</a:t>
            </a:r>
            <a:r>
              <a:rPr lang="ar-EG" sz="1600" b="1" dirty="0"/>
              <a:t> المعلومات لدى طلاب المرحلة الثانوية في المدارس الدولية الأمريكية بالقاهرة الكبرى " دراسة تحليلية " للباحثة عبير يحيى. 2020م.</a:t>
            </a:r>
            <a:endParaRPr lang="en-US" sz="1600" b="1" dirty="0"/>
          </a:p>
        </p:txBody>
      </p:sp>
      <p:sp>
        <p:nvSpPr>
          <p:cNvPr id="53" name="Rectangle 52"/>
          <p:cNvSpPr/>
          <p:nvPr/>
        </p:nvSpPr>
        <p:spPr>
          <a:xfrm>
            <a:off x="3347864" y="4933617"/>
            <a:ext cx="2425640" cy="1015663"/>
          </a:xfrm>
          <a:prstGeom prst="rect">
            <a:avLst/>
          </a:prstGeom>
        </p:spPr>
        <p:txBody>
          <a:bodyPr wrap="square">
            <a:spAutoFit/>
          </a:bodyPr>
          <a:lstStyle/>
          <a:p>
            <a:pPr algn="ctr"/>
            <a:r>
              <a:rPr lang="ar-EG" sz="2000" b="1" dirty="0" smtClean="0"/>
              <a:t>مدرس علم النفس</a:t>
            </a:r>
          </a:p>
          <a:p>
            <a:pPr algn="ctr"/>
            <a:r>
              <a:rPr lang="ar-EG" sz="2000" b="1" dirty="0" smtClean="0"/>
              <a:t>كلية </a:t>
            </a:r>
            <a:r>
              <a:rPr lang="ar-EG" sz="2000" b="1" dirty="0"/>
              <a:t>الآداب </a:t>
            </a:r>
            <a:endParaRPr lang="ar-EG" sz="2000" b="1" dirty="0" smtClean="0"/>
          </a:p>
          <a:p>
            <a:pPr algn="ctr"/>
            <a:r>
              <a:rPr lang="ar-EG" sz="2000" b="1" dirty="0" smtClean="0"/>
              <a:t>جامعة </a:t>
            </a:r>
            <a:r>
              <a:rPr lang="ar-EG" sz="2000" b="1" dirty="0"/>
              <a:t>الفيوم</a:t>
            </a:r>
          </a:p>
        </p:txBody>
      </p:sp>
      <p:sp>
        <p:nvSpPr>
          <p:cNvPr id="67" name="Rectangle 66"/>
          <p:cNvSpPr/>
          <p:nvPr/>
        </p:nvSpPr>
        <p:spPr>
          <a:xfrm>
            <a:off x="132273" y="1190357"/>
            <a:ext cx="1440158" cy="5262979"/>
          </a:xfrm>
          <a:prstGeom prst="rect">
            <a:avLst/>
          </a:prstGeom>
        </p:spPr>
        <p:txBody>
          <a:bodyPr wrap="square">
            <a:spAutoFit/>
          </a:bodyPr>
          <a:lstStyle/>
          <a:p>
            <a:pPr algn="ctr"/>
            <a:r>
              <a:rPr lang="ar-SA" sz="1600" b="1" dirty="0"/>
              <a:t>ندوة "لأولياء الأمور" بمدرسة عزة زيدان الرسمية لغـــات بعنـــوان ( أسس التربية السليمة مع الأطفال ) يوم الأربعاء الموافق 19/2/2020م.</a:t>
            </a:r>
            <a:endParaRPr lang="en-US" sz="1600" b="1" dirty="0"/>
          </a:p>
          <a:p>
            <a:pPr algn="ctr"/>
            <a:r>
              <a:rPr lang="ar-EG" sz="1600" b="1" dirty="0" smtClean="0"/>
              <a:t>- </a:t>
            </a:r>
            <a:r>
              <a:rPr lang="ar-EG" sz="1600" b="1" dirty="0"/>
              <a:t>ندوة " مفهوم الإرشاد النفسي ودوره في تحقيق الصحة النفسية. ضمن فاعليات الدورة التدريبية للأئمة والدعاة والواعظات التي نظمتها جامعة الفيوم بالتعاون مع وزارة الأوقاف. يونيو 2021م.</a:t>
            </a:r>
            <a:endParaRPr lang="ar-SA" sz="1700" b="1" dirty="0">
              <a:solidFill>
                <a:srgbClr val="0070C0"/>
              </a:solidFill>
            </a:endParaRPr>
          </a:p>
        </p:txBody>
      </p:sp>
      <p:grpSp>
        <p:nvGrpSpPr>
          <p:cNvPr id="69" name="Group 68"/>
          <p:cNvGrpSpPr/>
          <p:nvPr/>
        </p:nvGrpSpPr>
        <p:grpSpPr>
          <a:xfrm>
            <a:off x="1800087" y="139603"/>
            <a:ext cx="1368152" cy="6385741"/>
            <a:chOff x="4508565" y="528109"/>
            <a:chExt cx="1368152" cy="6385741"/>
          </a:xfrm>
        </p:grpSpPr>
        <p:sp>
          <p:nvSpPr>
            <p:cNvPr id="70" name="Rounded Rectangle 69"/>
            <p:cNvSpPr/>
            <p:nvPr/>
          </p:nvSpPr>
          <p:spPr>
            <a:xfrm>
              <a:off x="4508565" y="910463"/>
              <a:ext cx="1368152" cy="6003387"/>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71" name="Oval 70"/>
            <p:cNvSpPr/>
            <p:nvPr/>
          </p:nvSpPr>
          <p:spPr>
            <a:xfrm>
              <a:off x="4716016" y="528109"/>
              <a:ext cx="953250" cy="95325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EG"/>
            </a:p>
          </p:txBody>
        </p:sp>
        <p:sp>
          <p:nvSpPr>
            <p:cNvPr id="72" name="Rectangle 71"/>
            <p:cNvSpPr/>
            <p:nvPr/>
          </p:nvSpPr>
          <p:spPr>
            <a:xfrm>
              <a:off x="4655889" y="684161"/>
              <a:ext cx="1042405" cy="646331"/>
            </a:xfrm>
            <a:prstGeom prst="rect">
              <a:avLst/>
            </a:prstGeom>
          </p:spPr>
          <p:txBody>
            <a:bodyPr wrap="square">
              <a:spAutoFit/>
            </a:bodyPr>
            <a:lstStyle/>
            <a:p>
              <a:pPr algn="ctr"/>
              <a:r>
                <a:rPr lang="ar-EG" b="1" dirty="0" smtClean="0"/>
                <a:t>الدورات التدريبية</a:t>
              </a:r>
              <a:endParaRPr lang="ar-EG" b="1" dirty="0"/>
            </a:p>
          </p:txBody>
        </p:sp>
      </p:grpSp>
      <p:sp>
        <p:nvSpPr>
          <p:cNvPr id="73" name="Rectangle 72"/>
          <p:cNvSpPr/>
          <p:nvPr/>
        </p:nvSpPr>
        <p:spPr>
          <a:xfrm>
            <a:off x="1743790" y="1196752"/>
            <a:ext cx="1462550" cy="5170646"/>
          </a:xfrm>
          <a:prstGeom prst="rect">
            <a:avLst/>
          </a:prstGeom>
        </p:spPr>
        <p:txBody>
          <a:bodyPr wrap="square">
            <a:spAutoFit/>
          </a:bodyPr>
          <a:lstStyle/>
          <a:p>
            <a:pPr algn="ctr"/>
            <a:r>
              <a:rPr lang="ar-EG" sz="1500" b="1" dirty="0"/>
              <a:t>-دورة " مهارات التفاوض والإقناع "مركز تنمية قدرات أعضاء هيئة التدريس والقيادات الجامعية بجامعة </a:t>
            </a:r>
            <a:r>
              <a:rPr lang="ar-EG" sz="1500" b="1" dirty="0" smtClean="0"/>
              <a:t>الفيوم2020 </a:t>
            </a:r>
            <a:r>
              <a:rPr lang="ar-EG" sz="1500" b="1" dirty="0"/>
              <a:t>م.</a:t>
            </a:r>
            <a:endParaRPr lang="en-US" sz="1500" b="1" dirty="0"/>
          </a:p>
          <a:p>
            <a:pPr algn="ctr"/>
            <a:r>
              <a:rPr lang="ar-EG" sz="1500" b="1" dirty="0"/>
              <a:t>-دورة " بنوك الأسئلة ومواصفات الاختبار الجيد " مركز تنمية قدرات أعضاء هيئة التدريس و القيادات الجامعية بجامعة </a:t>
            </a:r>
            <a:r>
              <a:rPr lang="ar-EG" sz="1500" b="1" dirty="0" smtClean="0"/>
              <a:t>الفيوم 2020</a:t>
            </a:r>
            <a:endParaRPr lang="en-US" sz="1500" b="1" dirty="0"/>
          </a:p>
          <a:p>
            <a:pPr algn="ctr"/>
            <a:r>
              <a:rPr lang="ar-EG" sz="1500" b="1" dirty="0"/>
              <a:t>-دورة " إدارة الفريق البحثي " مركز تنمية قدرات أعضاء هيئة التدريس و القيادات الجامعية بجامعة </a:t>
            </a:r>
            <a:r>
              <a:rPr lang="ar-EG" sz="1500" b="1" dirty="0" smtClean="0"/>
              <a:t>الفيوم2020</a:t>
            </a:r>
            <a:endParaRPr lang="en-US" sz="1500" b="1" dirty="0"/>
          </a:p>
        </p:txBody>
      </p:sp>
      <p:sp>
        <p:nvSpPr>
          <p:cNvPr id="2" name="Rectangle 1"/>
          <p:cNvSpPr/>
          <p:nvPr/>
        </p:nvSpPr>
        <p:spPr>
          <a:xfrm>
            <a:off x="7377832" y="1031782"/>
            <a:ext cx="1461368" cy="2062103"/>
          </a:xfrm>
          <a:prstGeom prst="rect">
            <a:avLst/>
          </a:prstGeom>
        </p:spPr>
        <p:txBody>
          <a:bodyPr wrap="square">
            <a:spAutoFit/>
          </a:bodyPr>
          <a:lstStyle/>
          <a:p>
            <a:pPr algn="ctr"/>
            <a:r>
              <a:rPr lang="ar-EG" sz="1600" b="1" dirty="0"/>
              <a:t>المشاركة بحضور المؤتمر العلمي الدولي لذوي الاحتياجات الخاصة </a:t>
            </a:r>
            <a:r>
              <a:rPr lang="ar-EG" sz="1600" b="1" dirty="0" err="1"/>
              <a:t>بعنوان"ذوو</a:t>
            </a:r>
            <a:r>
              <a:rPr lang="ar-EG" sz="1600" b="1" dirty="0"/>
              <a:t> الاحتياجات الخاصة وثورة التكنولوجيا والمعرفة </a:t>
            </a:r>
            <a:r>
              <a:rPr lang="ar-EG" sz="1600" b="1" dirty="0" smtClean="0"/>
              <a:t>"</a:t>
            </a:r>
            <a:endParaRPr lang="en-US" sz="1700" b="1" dirty="0"/>
          </a:p>
        </p:txBody>
      </p:sp>
      <p:sp>
        <p:nvSpPr>
          <p:cNvPr id="28" name="Rectangle 27"/>
          <p:cNvSpPr/>
          <p:nvPr/>
        </p:nvSpPr>
        <p:spPr>
          <a:xfrm>
            <a:off x="3025416" y="1660357"/>
            <a:ext cx="2986744" cy="440942"/>
          </a:xfrm>
          <a:prstGeom prst="rect">
            <a:avLst/>
          </a:prstGeom>
          <a:noFill/>
          <a:ln>
            <a:noFill/>
          </a:ln>
        </p:spPr>
        <p:style>
          <a:lnRef idx="3">
            <a:schemeClr val="lt1"/>
          </a:lnRef>
          <a:fillRef idx="1">
            <a:schemeClr val="accent5"/>
          </a:fillRef>
          <a:effectRef idx="1">
            <a:schemeClr val="accent5"/>
          </a:effectRef>
          <a:fontRef idx="minor">
            <a:schemeClr val="lt1"/>
          </a:fontRef>
        </p:style>
      </p:sp>
      <p:sp>
        <p:nvSpPr>
          <p:cNvPr id="32" name="Rectangle 31"/>
          <p:cNvSpPr/>
          <p:nvPr/>
        </p:nvSpPr>
        <p:spPr>
          <a:xfrm>
            <a:off x="2881908" y="1616100"/>
            <a:ext cx="2982056" cy="617983"/>
          </a:xfrm>
          <a:prstGeom prst="rect">
            <a:avLst/>
          </a:prstGeom>
          <a:noFill/>
          <a:ln>
            <a:noFill/>
          </a:ln>
        </p:spPr>
        <p:style>
          <a:lnRef idx="3">
            <a:schemeClr val="lt1"/>
          </a:lnRef>
          <a:fillRef idx="1">
            <a:schemeClr val="accent1"/>
          </a:fillRef>
          <a:effectRef idx="1">
            <a:schemeClr val="accent1"/>
          </a:effectRef>
          <a:fontRef idx="minor">
            <a:schemeClr val="lt1"/>
          </a:fontRef>
        </p:style>
        <p:txBody>
          <a:bodyPr spcFirstLastPara="0" vert="horz" wrap="square" lIns="349998" tIns="60960" rIns="60960" bIns="60960" numCol="1" spcCol="1270" anchor="ctr" anchorCtr="0">
            <a:noAutofit/>
          </a:bodyPr>
          <a:lstStyle/>
          <a:p>
            <a:pPr algn="ctr"/>
            <a:r>
              <a:rPr lang="ar-EG" sz="2000" b="1" dirty="0">
                <a:solidFill>
                  <a:srgbClr val="002060"/>
                </a:solidFill>
              </a:rPr>
              <a:t>شيرين عبد الوهاب </a:t>
            </a:r>
            <a:r>
              <a:rPr lang="ar-AE" sz="2000" b="1" dirty="0" smtClean="0">
                <a:solidFill>
                  <a:srgbClr val="002060"/>
                </a:solidFill>
              </a:rPr>
              <a:t>أحمد</a:t>
            </a:r>
            <a:endParaRPr lang="en-US" sz="2000" dirty="0">
              <a:solidFill>
                <a:srgbClr val="002060"/>
              </a:solidFill>
            </a:endParaRPr>
          </a:p>
        </p:txBody>
      </p:sp>
      <p:sp>
        <p:nvSpPr>
          <p:cNvPr id="4" name="Rectangle 3"/>
          <p:cNvSpPr/>
          <p:nvPr/>
        </p:nvSpPr>
        <p:spPr>
          <a:xfrm>
            <a:off x="5952043" y="363319"/>
            <a:ext cx="1186101" cy="646331"/>
          </a:xfrm>
          <a:prstGeom prst="rect">
            <a:avLst/>
          </a:prstGeom>
        </p:spPr>
        <p:txBody>
          <a:bodyPr wrap="square">
            <a:spAutoFit/>
          </a:bodyPr>
          <a:lstStyle/>
          <a:p>
            <a:pPr algn="ctr"/>
            <a:r>
              <a:rPr lang="ar-EG" sz="1200" dirty="0">
                <a:ln w="18415" cmpd="sng">
                  <a:solidFill>
                    <a:srgbClr val="FFFFFF"/>
                  </a:solidFill>
                  <a:prstDash val="solid"/>
                </a:ln>
                <a:solidFill>
                  <a:srgbClr val="FFFFFF"/>
                </a:solidFill>
                <a:effectLst>
                  <a:outerShdw blurRad="63500" dir="3600000" algn="tl" rotWithShape="0">
                    <a:srgbClr val="000000">
                      <a:alpha val="70000"/>
                    </a:srgbClr>
                  </a:outerShdw>
                </a:effectLst>
              </a:rPr>
              <a:t>الإشراف على </a:t>
            </a:r>
            <a:r>
              <a:rPr lang="ar-EG"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رسائل الماجستير والدكتوراه</a:t>
            </a:r>
            <a:endParaRPr lang="ar-EG"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7" name="Picture 26"/>
          <p:cNvPicPr>
            <a:picLocks noChangeAspect="1"/>
          </p:cNvPicPr>
          <p:nvPr/>
        </p:nvPicPr>
        <p:blipFill rotWithShape="1">
          <a:blip r:embed="rId2" cstate="print">
            <a:extLst>
              <a:ext uri="{28A0092B-C50C-407E-A947-70E740481C1C}">
                <a14:useLocalDpi xmlns:a14="http://schemas.microsoft.com/office/drawing/2010/main" xmlns="" val="0"/>
              </a:ext>
            </a:extLst>
          </a:blip>
          <a:srcRect l="11823" t="7916" r="11823" b="7559"/>
          <a:stretch/>
        </p:blipFill>
        <p:spPr>
          <a:xfrm>
            <a:off x="3464357" y="2311027"/>
            <a:ext cx="2250385" cy="2294148"/>
          </a:xfrm>
          <a:prstGeom prst="ellipse">
            <a:avLst/>
          </a:prstGeom>
          <a:ln w="19050" cap="rnd">
            <a:solidFill>
              <a:schemeClr val="bg1"/>
            </a:solidFill>
            <a:prstDash val="solid"/>
          </a:ln>
          <a:effectLst>
            <a:outerShdw blurRad="127000" algn="bl" rotWithShape="0">
              <a:srgbClr val="000000"/>
            </a:outerShdw>
          </a:effectLst>
        </p:spPr>
      </p:pic>
      <p:sp>
        <p:nvSpPr>
          <p:cNvPr id="7" name="Rectangle 6"/>
          <p:cNvSpPr/>
          <p:nvPr/>
        </p:nvSpPr>
        <p:spPr>
          <a:xfrm>
            <a:off x="7649849" y="296297"/>
            <a:ext cx="998727" cy="615553"/>
          </a:xfrm>
          <a:prstGeom prst="rect">
            <a:avLst/>
          </a:prstGeom>
        </p:spPr>
        <p:txBody>
          <a:bodyPr wrap="square">
            <a:spAutoFit/>
          </a:bodyPr>
          <a:lstStyle/>
          <a:p>
            <a:pPr algn="l"/>
            <a:r>
              <a:rPr lang="ar-EG" sz="1600" b="1" dirty="0"/>
              <a:t>المؤتمرات </a:t>
            </a:r>
            <a:endParaRPr lang="ar-EG" sz="1600" b="1" dirty="0" smtClean="0"/>
          </a:p>
          <a:p>
            <a:pPr algn="ctr"/>
            <a:r>
              <a:rPr lang="ar-EG" b="1" dirty="0" smtClean="0"/>
              <a:t>العلمية</a:t>
            </a:r>
            <a:endParaRPr lang="ar-EG" dirty="0"/>
          </a:p>
        </p:txBody>
      </p:sp>
      <p:grpSp>
        <p:nvGrpSpPr>
          <p:cNvPr id="29" name="Group 28"/>
          <p:cNvGrpSpPr/>
          <p:nvPr/>
        </p:nvGrpSpPr>
        <p:grpSpPr>
          <a:xfrm>
            <a:off x="7391400" y="3167348"/>
            <a:ext cx="1368152" cy="3419935"/>
            <a:chOff x="7524328" y="505138"/>
            <a:chExt cx="1368152" cy="3419935"/>
          </a:xfrm>
        </p:grpSpPr>
        <p:sp>
          <p:nvSpPr>
            <p:cNvPr id="30" name="Rounded Rectangle 29"/>
            <p:cNvSpPr/>
            <p:nvPr/>
          </p:nvSpPr>
          <p:spPr>
            <a:xfrm>
              <a:off x="7524328" y="910464"/>
              <a:ext cx="1368152" cy="3014609"/>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EG"/>
            </a:p>
          </p:txBody>
        </p:sp>
        <p:sp>
          <p:nvSpPr>
            <p:cNvPr id="31" name="Oval 30"/>
            <p:cNvSpPr/>
            <p:nvPr/>
          </p:nvSpPr>
          <p:spPr>
            <a:xfrm>
              <a:off x="7783332" y="505138"/>
              <a:ext cx="953250" cy="95325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EG"/>
            </a:p>
          </p:txBody>
        </p:sp>
      </p:grpSp>
      <p:sp>
        <p:nvSpPr>
          <p:cNvPr id="34" name="Rectangle 33"/>
          <p:cNvSpPr/>
          <p:nvPr/>
        </p:nvSpPr>
        <p:spPr>
          <a:xfrm>
            <a:off x="7353300" y="4120598"/>
            <a:ext cx="1461368" cy="2462213"/>
          </a:xfrm>
          <a:prstGeom prst="rect">
            <a:avLst/>
          </a:prstGeom>
        </p:spPr>
        <p:txBody>
          <a:bodyPr wrap="square">
            <a:spAutoFit/>
          </a:bodyPr>
          <a:lstStyle/>
          <a:p>
            <a:pPr algn="ctr"/>
            <a:r>
              <a:rPr lang="ar-EG" sz="1400" b="1" dirty="0"/>
              <a:t>"الصحة النفسية وبرامج تنميتها لدى المرأة المبدعة </a:t>
            </a:r>
            <a:r>
              <a:rPr lang="ar-SA" sz="1400" b="1" dirty="0"/>
              <a:t>"</a:t>
            </a:r>
            <a:r>
              <a:rPr lang="ar-EG" sz="1400" b="1" dirty="0"/>
              <a:t>. المؤتمر العلمي الثامن للإدارة العامة لثقافة المرأة - وزارة الثقافة بالتعاون مع قسم علم النفس بجامعة الفيوم ، بعنوان "المرأة المصرية والإبداع: رؤية مستقبلية. </a:t>
            </a:r>
            <a:endParaRPr lang="en-US" sz="1600" b="1" dirty="0"/>
          </a:p>
        </p:txBody>
      </p:sp>
      <p:sp>
        <p:nvSpPr>
          <p:cNvPr id="35" name="Rectangle 34"/>
          <p:cNvSpPr/>
          <p:nvPr/>
        </p:nvSpPr>
        <p:spPr>
          <a:xfrm>
            <a:off x="7599917" y="3347013"/>
            <a:ext cx="998727" cy="646331"/>
          </a:xfrm>
          <a:prstGeom prst="rect">
            <a:avLst/>
          </a:prstGeom>
        </p:spPr>
        <p:txBody>
          <a:bodyPr wrap="square">
            <a:spAutoFit/>
          </a:body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الأبحاث العلمية</a:t>
            </a:r>
            <a:endParaRPr lang="ar-E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6" name="Rectangle 35"/>
          <p:cNvSpPr/>
          <p:nvPr/>
        </p:nvSpPr>
        <p:spPr>
          <a:xfrm>
            <a:off x="3259003" y="391812"/>
            <a:ext cx="2627388" cy="954107"/>
          </a:xfrm>
          <a:prstGeom prst="rect">
            <a:avLst/>
          </a:prstGeom>
        </p:spPr>
        <p:txBody>
          <a:bodyPr wrap="square">
            <a:spAutoFit/>
          </a:bodyPr>
          <a:lstStyle/>
          <a:p>
            <a:pPr algn="ctr"/>
            <a:r>
              <a:rPr lang="ar-EG" sz="2800" b="1" dirty="0" smtClean="0">
                <a:solidFill>
                  <a:srgbClr val="C00000"/>
                </a:solidFill>
              </a:rPr>
              <a:t>ن</a:t>
            </a:r>
            <a:r>
              <a:rPr lang="ar-EG" sz="2800" b="1" dirty="0">
                <a:solidFill>
                  <a:srgbClr val="C00000"/>
                </a:solidFill>
              </a:rPr>
              <a:t>بذة عن القائمين </a:t>
            </a:r>
            <a:r>
              <a:rPr lang="ar-EG" sz="2800" b="1" dirty="0" smtClean="0">
                <a:solidFill>
                  <a:srgbClr val="240CB4"/>
                </a:solidFill>
              </a:rPr>
              <a:t>بالأنشطة الفردية</a:t>
            </a:r>
            <a:endParaRPr lang="en-US" sz="2800" b="1" dirty="0">
              <a:solidFill>
                <a:srgbClr val="240CB4"/>
              </a:solidFill>
            </a:endParaRPr>
          </a:p>
        </p:txBody>
      </p:sp>
      <p:grpSp>
        <p:nvGrpSpPr>
          <p:cNvPr id="33" name="Group 32"/>
          <p:cNvGrpSpPr/>
          <p:nvPr/>
        </p:nvGrpSpPr>
        <p:grpSpPr>
          <a:xfrm>
            <a:off x="2714625" y="48279"/>
            <a:ext cx="838200" cy="464896"/>
            <a:chOff x="2667000" y="57804"/>
            <a:chExt cx="838200" cy="464896"/>
          </a:xfrm>
        </p:grpSpPr>
        <p:sp>
          <p:nvSpPr>
            <p:cNvPr id="37" name="Rectangle 36"/>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38" name="Oval 37"/>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39" name="Rectangle 38"/>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53</a:t>
              </a:r>
              <a:endParaRPr lang="en-US" sz="2400" b="1" dirty="0">
                <a:solidFill>
                  <a:schemeClr val="bg1"/>
                </a:solidFill>
              </a:endParaRPr>
            </a:p>
          </p:txBody>
        </p:sp>
      </p:grpSp>
      <p:grpSp>
        <p:nvGrpSpPr>
          <p:cNvPr id="40" name="Group 39"/>
          <p:cNvGrpSpPr/>
          <p:nvPr/>
        </p:nvGrpSpPr>
        <p:grpSpPr>
          <a:xfrm>
            <a:off x="1143000" y="57804"/>
            <a:ext cx="838200" cy="464896"/>
            <a:chOff x="2667000" y="57804"/>
            <a:chExt cx="838200" cy="464896"/>
          </a:xfrm>
        </p:grpSpPr>
        <p:sp>
          <p:nvSpPr>
            <p:cNvPr id="41" name="Rectangle 40"/>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42" name="Oval 41"/>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43" name="Rectangle 42"/>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4</a:t>
              </a:r>
              <a:endParaRPr lang="en-US" sz="2400" b="1" dirty="0">
                <a:solidFill>
                  <a:schemeClr val="bg1"/>
                </a:solidFill>
              </a:endParaRPr>
            </a:p>
          </p:txBody>
        </p:sp>
      </p:grpSp>
      <p:grpSp>
        <p:nvGrpSpPr>
          <p:cNvPr id="44" name="Group 43"/>
          <p:cNvGrpSpPr/>
          <p:nvPr/>
        </p:nvGrpSpPr>
        <p:grpSpPr>
          <a:xfrm>
            <a:off x="8305800" y="57804"/>
            <a:ext cx="838200" cy="464896"/>
            <a:chOff x="2667000" y="57804"/>
            <a:chExt cx="838200" cy="464896"/>
          </a:xfrm>
        </p:grpSpPr>
        <p:sp>
          <p:nvSpPr>
            <p:cNvPr id="45" name="Rectangle 44"/>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50" name="Oval 49"/>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51" name="Rectangle 50"/>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1</a:t>
              </a:r>
              <a:endParaRPr lang="en-US" sz="2400" b="1" dirty="0">
                <a:solidFill>
                  <a:schemeClr val="bg1"/>
                </a:solidFill>
              </a:endParaRPr>
            </a:p>
          </p:txBody>
        </p:sp>
      </p:grpSp>
      <p:grpSp>
        <p:nvGrpSpPr>
          <p:cNvPr id="52" name="Group 51"/>
          <p:cNvGrpSpPr/>
          <p:nvPr/>
        </p:nvGrpSpPr>
        <p:grpSpPr>
          <a:xfrm>
            <a:off x="6772275" y="76200"/>
            <a:ext cx="838200" cy="464896"/>
            <a:chOff x="2667000" y="57804"/>
            <a:chExt cx="838200" cy="464896"/>
          </a:xfrm>
        </p:grpSpPr>
        <p:sp>
          <p:nvSpPr>
            <p:cNvPr id="54" name="Rectangle 53"/>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55" name="Oval 54"/>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56" name="Rectangle 55"/>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3</a:t>
              </a:r>
              <a:endParaRPr lang="en-US" sz="2400" b="1" dirty="0">
                <a:solidFill>
                  <a:schemeClr val="bg1"/>
                </a:solidFill>
              </a:endParaRPr>
            </a:p>
          </p:txBody>
        </p:sp>
      </p:grpSp>
      <p:grpSp>
        <p:nvGrpSpPr>
          <p:cNvPr id="57" name="Group 56"/>
          <p:cNvGrpSpPr/>
          <p:nvPr/>
        </p:nvGrpSpPr>
        <p:grpSpPr>
          <a:xfrm>
            <a:off x="8305800" y="3116504"/>
            <a:ext cx="838200" cy="464896"/>
            <a:chOff x="2667000" y="57804"/>
            <a:chExt cx="838200" cy="464896"/>
          </a:xfrm>
        </p:grpSpPr>
        <p:sp>
          <p:nvSpPr>
            <p:cNvPr id="58" name="Rectangle 57"/>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59" name="Oval 58"/>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60" name="Rectangle 59"/>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1</a:t>
              </a:r>
              <a:endParaRPr lang="en-US" sz="2400" b="1" dirty="0">
                <a:solidFill>
                  <a:schemeClr val="bg1"/>
                </a:solidFill>
              </a:endParaRPr>
            </a:p>
          </p:txBody>
        </p:sp>
      </p:grpSp>
    </p:spTree>
    <p:extLst>
      <p:ext uri="{BB962C8B-B14F-4D97-AF65-F5344CB8AC3E}">
        <p14:creationId xmlns:p14="http://schemas.microsoft.com/office/powerpoint/2010/main" xmlns="" val="4286679080"/>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79512" y="142032"/>
            <a:ext cx="1368152" cy="3649130"/>
            <a:chOff x="4508565" y="528109"/>
            <a:chExt cx="1368152" cy="3649130"/>
          </a:xfrm>
        </p:grpSpPr>
        <p:sp>
          <p:nvSpPr>
            <p:cNvPr id="47" name="Rounded Rectangle 46"/>
            <p:cNvSpPr/>
            <p:nvPr/>
          </p:nvSpPr>
          <p:spPr>
            <a:xfrm>
              <a:off x="4508565" y="910463"/>
              <a:ext cx="1368152" cy="3266776"/>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EG"/>
            </a:p>
          </p:txBody>
        </p:sp>
        <p:sp>
          <p:nvSpPr>
            <p:cNvPr id="48" name="Oval 47"/>
            <p:cNvSpPr/>
            <p:nvPr/>
          </p:nvSpPr>
          <p:spPr>
            <a:xfrm>
              <a:off x="4716016" y="528109"/>
              <a:ext cx="953250" cy="953250"/>
            </a:xfrm>
            <a:prstGeom prst="ellips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EG"/>
            </a:p>
          </p:txBody>
        </p:sp>
        <p:sp>
          <p:nvSpPr>
            <p:cNvPr id="49" name="Rectangle 48"/>
            <p:cNvSpPr/>
            <p:nvPr/>
          </p:nvSpPr>
          <p:spPr>
            <a:xfrm>
              <a:off x="4660202" y="685413"/>
              <a:ext cx="1042405" cy="646331"/>
            </a:xfrm>
            <a:prstGeom prst="rect">
              <a:avLst/>
            </a:prstGeom>
          </p:spPr>
          <p:txBody>
            <a:bodyPr wrap="square">
              <a:spAutoFit/>
            </a:bodyPr>
            <a:lstStyle/>
            <a:p>
              <a:pPr algn="ctr"/>
              <a:r>
                <a:rPr lang="ar-EG" b="1" dirty="0" smtClean="0">
                  <a:solidFill>
                    <a:schemeClr val="bg1"/>
                  </a:solidFill>
                </a:rPr>
                <a:t>الابحاث  </a:t>
              </a:r>
              <a:r>
                <a:rPr lang="ar-EG" b="1" dirty="0">
                  <a:solidFill>
                    <a:schemeClr val="bg1"/>
                  </a:solidFill>
                </a:rPr>
                <a:t>العلمية</a:t>
              </a:r>
            </a:p>
          </p:txBody>
        </p:sp>
      </p:grpSp>
      <p:sp>
        <p:nvSpPr>
          <p:cNvPr id="4" name="Rectangle 3"/>
          <p:cNvSpPr/>
          <p:nvPr/>
        </p:nvSpPr>
        <p:spPr>
          <a:xfrm>
            <a:off x="3569621" y="1818049"/>
            <a:ext cx="1912703" cy="461665"/>
          </a:xfrm>
          <a:prstGeom prst="rect">
            <a:avLst/>
          </a:prstGeom>
        </p:spPr>
        <p:txBody>
          <a:bodyPr wrap="none">
            <a:spAutoFit/>
          </a:bodyPr>
          <a:lstStyle/>
          <a:p>
            <a:r>
              <a:rPr lang="ar-EG" sz="2400" b="1" dirty="0">
                <a:solidFill>
                  <a:srgbClr val="002060"/>
                </a:solidFill>
              </a:rPr>
              <a:t>د. شيرين فاروق </a:t>
            </a:r>
            <a:endParaRPr lang="en-US" sz="2400" b="1" dirty="0">
              <a:solidFill>
                <a:srgbClr val="002060"/>
              </a:solidFill>
            </a:endParaRPr>
          </a:p>
        </p:txBody>
      </p:sp>
      <p:grpSp>
        <p:nvGrpSpPr>
          <p:cNvPr id="23" name="Group 22"/>
          <p:cNvGrpSpPr/>
          <p:nvPr/>
        </p:nvGrpSpPr>
        <p:grpSpPr>
          <a:xfrm>
            <a:off x="7524328" y="116632"/>
            <a:ext cx="1368152" cy="3674530"/>
            <a:chOff x="7524328" y="505138"/>
            <a:chExt cx="1368152" cy="3674530"/>
          </a:xfrm>
        </p:grpSpPr>
        <p:sp>
          <p:nvSpPr>
            <p:cNvPr id="3" name="Rounded Rectangle 2"/>
            <p:cNvSpPr/>
            <p:nvPr/>
          </p:nvSpPr>
          <p:spPr>
            <a:xfrm>
              <a:off x="7524328" y="910464"/>
              <a:ext cx="1368152" cy="32692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5" name="Oval 4"/>
            <p:cNvSpPr/>
            <p:nvPr/>
          </p:nvSpPr>
          <p:spPr>
            <a:xfrm>
              <a:off x="7783332" y="505138"/>
              <a:ext cx="953250" cy="95325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EG"/>
            </a:p>
          </p:txBody>
        </p:sp>
        <p:sp>
          <p:nvSpPr>
            <p:cNvPr id="6" name="Rectangle 5"/>
            <p:cNvSpPr/>
            <p:nvPr/>
          </p:nvSpPr>
          <p:spPr>
            <a:xfrm>
              <a:off x="7696200" y="786877"/>
              <a:ext cx="1042405" cy="584775"/>
            </a:xfrm>
            <a:prstGeom prst="rect">
              <a:avLst/>
            </a:prstGeom>
          </p:spPr>
          <p:txBody>
            <a:bodyPr wrap="square">
              <a:spAutoFit/>
            </a:bodyPr>
            <a:lstStyle/>
            <a:p>
              <a:pPr algn="l"/>
              <a:r>
                <a:rPr lang="ar-EG" sz="1600" b="1" dirty="0"/>
                <a:t>المؤتمرات </a:t>
              </a:r>
              <a:endParaRPr lang="ar-EG" sz="1600" b="1" dirty="0" smtClean="0"/>
            </a:p>
            <a:p>
              <a:pPr algn="just"/>
              <a:r>
                <a:rPr lang="ar-EG" sz="1600" b="1" dirty="0" smtClean="0"/>
                <a:t>  العلمية</a:t>
              </a:r>
              <a:endParaRPr lang="ar-EG" sz="1600" b="1" dirty="0"/>
            </a:p>
          </p:txBody>
        </p:sp>
      </p:grpSp>
      <p:grpSp>
        <p:nvGrpSpPr>
          <p:cNvPr id="22" name="Group 21"/>
          <p:cNvGrpSpPr/>
          <p:nvPr/>
        </p:nvGrpSpPr>
        <p:grpSpPr>
          <a:xfrm>
            <a:off x="6012160" y="139603"/>
            <a:ext cx="1368152" cy="6476965"/>
            <a:chOff x="6012160" y="528109"/>
            <a:chExt cx="1368152" cy="6340453"/>
          </a:xfrm>
        </p:grpSpPr>
        <p:sp>
          <p:nvSpPr>
            <p:cNvPr id="11" name="Rounded Rectangle 10"/>
            <p:cNvSpPr/>
            <p:nvPr/>
          </p:nvSpPr>
          <p:spPr>
            <a:xfrm>
              <a:off x="6012160" y="910464"/>
              <a:ext cx="1368152" cy="595809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EG"/>
            </a:p>
          </p:txBody>
        </p:sp>
        <p:sp>
          <p:nvSpPr>
            <p:cNvPr id="17" name="Oval 16"/>
            <p:cNvSpPr/>
            <p:nvPr/>
          </p:nvSpPr>
          <p:spPr>
            <a:xfrm>
              <a:off x="6219611" y="528109"/>
              <a:ext cx="953250" cy="953250"/>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EG"/>
            </a:p>
          </p:txBody>
        </p:sp>
        <p:sp>
          <p:nvSpPr>
            <p:cNvPr id="18" name="Rectangle 17"/>
            <p:cNvSpPr/>
            <p:nvPr/>
          </p:nvSpPr>
          <p:spPr>
            <a:xfrm>
              <a:off x="6159484" y="751293"/>
              <a:ext cx="1042405" cy="632709"/>
            </a:xfrm>
            <a:prstGeom prst="rect">
              <a:avLst/>
            </a:prstGeom>
          </p:spPr>
          <p:txBody>
            <a:bodyPr wrap="square">
              <a:spAutoFit/>
            </a:bodyPr>
            <a:lstStyle/>
            <a:p>
              <a:pPr algn="ctr"/>
              <a:r>
                <a:rPr lang="ar-EG" sz="1200" dirty="0">
                  <a:ln w="18415" cmpd="sng">
                    <a:solidFill>
                      <a:srgbClr val="FFFFFF"/>
                    </a:solidFill>
                    <a:prstDash val="solid"/>
                  </a:ln>
                  <a:solidFill>
                    <a:srgbClr val="FFFFFF"/>
                  </a:solidFill>
                  <a:effectLst>
                    <a:outerShdw blurRad="63500" dir="3600000" algn="tl" rotWithShape="0">
                      <a:srgbClr val="000000">
                        <a:alpha val="70000"/>
                      </a:srgbClr>
                    </a:outerShdw>
                  </a:effectLst>
                </a:rPr>
                <a:t>الإشراف على رسائل الماجستير والدكتوراه</a:t>
              </a:r>
            </a:p>
          </p:txBody>
        </p:sp>
      </p:grpSp>
      <p:sp>
        <p:nvSpPr>
          <p:cNvPr id="26" name="Rectangle 25"/>
          <p:cNvSpPr/>
          <p:nvPr/>
        </p:nvSpPr>
        <p:spPr>
          <a:xfrm>
            <a:off x="6079910" y="1073944"/>
            <a:ext cx="1224201" cy="5355312"/>
          </a:xfrm>
          <a:prstGeom prst="rect">
            <a:avLst/>
          </a:prstGeom>
        </p:spPr>
        <p:txBody>
          <a:bodyPr wrap="square">
            <a:spAutoFit/>
          </a:bodyPr>
          <a:lstStyle/>
          <a:p>
            <a:pPr algn="ctr"/>
            <a:r>
              <a:rPr lang="ar-EG" b="1" dirty="0"/>
              <a:t>رسالة ماجستير بعنوان " الفروق بين الأصحاء والناجين والطاقم الطبي </a:t>
            </a:r>
            <a:r>
              <a:rPr lang="ar-EG" b="1" dirty="0" err="1"/>
              <a:t>للكورونا</a:t>
            </a:r>
            <a:r>
              <a:rPr lang="ar-EG" b="1" dirty="0"/>
              <a:t> في بعض المتغيرات النفسية (الاكتئاب - الوسواس </a:t>
            </a:r>
            <a:r>
              <a:rPr lang="ar-EG" b="1" dirty="0" smtClean="0"/>
              <a:t>القهري- </a:t>
            </a:r>
            <a:r>
              <a:rPr lang="ar-EG" b="1" dirty="0"/>
              <a:t>توهم المرض- المرونة </a:t>
            </a:r>
            <a:r>
              <a:rPr lang="ar-EG" b="1" dirty="0" smtClean="0"/>
              <a:t>النفسية)".</a:t>
            </a:r>
          </a:p>
          <a:p>
            <a:pPr algn="ctr"/>
            <a:r>
              <a:rPr lang="ar-EG" b="1" dirty="0" smtClean="0"/>
              <a:t> </a:t>
            </a:r>
            <a:r>
              <a:rPr lang="ar-EG" b="1" dirty="0"/>
              <a:t>للباحثة/ أمل أحمد سليمان.</a:t>
            </a:r>
            <a:endParaRPr lang="en-US" b="1" dirty="0"/>
          </a:p>
        </p:txBody>
      </p:sp>
      <p:sp>
        <p:nvSpPr>
          <p:cNvPr id="53" name="Rectangle 52"/>
          <p:cNvSpPr/>
          <p:nvPr/>
        </p:nvSpPr>
        <p:spPr>
          <a:xfrm>
            <a:off x="3491880" y="4933617"/>
            <a:ext cx="2253073" cy="1015663"/>
          </a:xfrm>
          <a:prstGeom prst="rect">
            <a:avLst/>
          </a:prstGeom>
        </p:spPr>
        <p:txBody>
          <a:bodyPr wrap="square">
            <a:spAutoFit/>
          </a:bodyPr>
          <a:lstStyle/>
          <a:p>
            <a:pPr algn="ctr"/>
            <a:r>
              <a:rPr lang="ar-EG" sz="2000" b="1" dirty="0" smtClean="0"/>
              <a:t>مدرس </a:t>
            </a:r>
            <a:r>
              <a:rPr lang="ar-EG" sz="2000" b="1" dirty="0"/>
              <a:t>علم النفس </a:t>
            </a:r>
            <a:endParaRPr lang="ar-EG" sz="2000" b="1" dirty="0" smtClean="0"/>
          </a:p>
          <a:p>
            <a:pPr algn="ctr"/>
            <a:r>
              <a:rPr lang="ar-EG" sz="2000" b="1" dirty="0" smtClean="0"/>
              <a:t>كلية </a:t>
            </a:r>
            <a:r>
              <a:rPr lang="ar-EG" sz="2000" b="1" dirty="0"/>
              <a:t>الآداب </a:t>
            </a:r>
            <a:endParaRPr lang="ar-EG" sz="2000" b="1" dirty="0" smtClean="0"/>
          </a:p>
          <a:p>
            <a:pPr algn="ctr"/>
            <a:r>
              <a:rPr lang="ar-EG" sz="2000" b="1" dirty="0" smtClean="0"/>
              <a:t>جامعة </a:t>
            </a:r>
            <a:r>
              <a:rPr lang="ar-EG" sz="2000" b="1" dirty="0"/>
              <a:t>الفيوم</a:t>
            </a:r>
          </a:p>
        </p:txBody>
      </p:sp>
      <p:sp>
        <p:nvSpPr>
          <p:cNvPr id="67" name="Rectangle 66"/>
          <p:cNvSpPr/>
          <p:nvPr/>
        </p:nvSpPr>
        <p:spPr>
          <a:xfrm>
            <a:off x="132273" y="1052699"/>
            <a:ext cx="1440158" cy="2677656"/>
          </a:xfrm>
          <a:prstGeom prst="rect">
            <a:avLst/>
          </a:prstGeom>
        </p:spPr>
        <p:txBody>
          <a:bodyPr wrap="square">
            <a:spAutoFit/>
          </a:bodyPr>
          <a:lstStyle/>
          <a:p>
            <a:pPr algn="ctr"/>
            <a:r>
              <a:rPr lang="ar-EG" sz="1400" b="1" dirty="0">
                <a:solidFill>
                  <a:srgbClr val="002060"/>
                </a:solidFill>
              </a:rPr>
              <a:t>-"الفروق بين الطالبات المبدعات في النشاطات الفنية وغير المبدعات في مكونات التفاعل بين الأشخاص". قيد النشر بمجلة بحوث ودراسات </a:t>
            </a:r>
            <a:r>
              <a:rPr lang="ar-EG" sz="1400" b="1" dirty="0" smtClean="0">
                <a:solidFill>
                  <a:srgbClr val="002060"/>
                </a:solidFill>
              </a:rPr>
              <a:t>نفسية</a:t>
            </a:r>
            <a:endParaRPr lang="en-US" sz="1400" b="1" dirty="0">
              <a:solidFill>
                <a:srgbClr val="002060"/>
              </a:solidFill>
            </a:endParaRPr>
          </a:p>
          <a:p>
            <a:pPr algn="ctr"/>
            <a:r>
              <a:rPr lang="ar-SA" sz="1400" b="1" dirty="0">
                <a:solidFill>
                  <a:srgbClr val="002060"/>
                </a:solidFill>
              </a:rPr>
              <a:t>-" الكفاءة </a:t>
            </a:r>
            <a:r>
              <a:rPr lang="ar-SA" sz="1400" b="1" dirty="0" err="1">
                <a:solidFill>
                  <a:srgbClr val="002060"/>
                </a:solidFill>
              </a:rPr>
              <a:t>السيكومترية</a:t>
            </a:r>
            <a:r>
              <a:rPr lang="ar-SA" sz="1400" b="1" dirty="0">
                <a:solidFill>
                  <a:srgbClr val="002060"/>
                </a:solidFill>
              </a:rPr>
              <a:t> لمقياس جودة النوم في الثقافة المصرية". 2021 م.</a:t>
            </a:r>
            <a:endParaRPr lang="ar-EG" sz="1400" b="1" dirty="0">
              <a:solidFill>
                <a:srgbClr val="002060"/>
              </a:solidFill>
            </a:endParaRPr>
          </a:p>
        </p:txBody>
      </p:sp>
      <p:grpSp>
        <p:nvGrpSpPr>
          <p:cNvPr id="69" name="Group 68"/>
          <p:cNvGrpSpPr/>
          <p:nvPr/>
        </p:nvGrpSpPr>
        <p:grpSpPr>
          <a:xfrm>
            <a:off x="1800087" y="139603"/>
            <a:ext cx="1368152" cy="6385741"/>
            <a:chOff x="4508565" y="528109"/>
            <a:chExt cx="1368152" cy="6385741"/>
          </a:xfrm>
        </p:grpSpPr>
        <p:sp>
          <p:nvSpPr>
            <p:cNvPr id="70" name="Rounded Rectangle 69"/>
            <p:cNvSpPr/>
            <p:nvPr/>
          </p:nvSpPr>
          <p:spPr>
            <a:xfrm>
              <a:off x="4508565" y="910463"/>
              <a:ext cx="1368152" cy="6003387"/>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71" name="Oval 70"/>
            <p:cNvSpPr/>
            <p:nvPr/>
          </p:nvSpPr>
          <p:spPr>
            <a:xfrm>
              <a:off x="4716016" y="528109"/>
              <a:ext cx="953250" cy="95325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EG"/>
            </a:p>
          </p:txBody>
        </p:sp>
        <p:sp>
          <p:nvSpPr>
            <p:cNvPr id="72" name="Rectangle 71"/>
            <p:cNvSpPr/>
            <p:nvPr/>
          </p:nvSpPr>
          <p:spPr>
            <a:xfrm>
              <a:off x="4662340" y="687172"/>
              <a:ext cx="1042405" cy="646331"/>
            </a:xfrm>
            <a:prstGeom prst="rect">
              <a:avLst/>
            </a:prstGeom>
          </p:spPr>
          <p:txBody>
            <a:bodyPr wrap="square">
              <a:spAutoFit/>
            </a:bodyPr>
            <a:lstStyle/>
            <a:p>
              <a:pPr algn="ctr"/>
              <a:r>
                <a:rPr lang="ar-EG" b="1" dirty="0" smtClean="0">
                  <a:solidFill>
                    <a:srgbClr val="12623C"/>
                  </a:solidFill>
                </a:rPr>
                <a:t>الدورات التدريبية</a:t>
              </a:r>
              <a:endParaRPr lang="ar-EG" b="1" dirty="0">
                <a:solidFill>
                  <a:srgbClr val="12623C"/>
                </a:solidFill>
              </a:endParaRPr>
            </a:p>
          </p:txBody>
        </p:sp>
      </p:grpSp>
      <p:sp>
        <p:nvSpPr>
          <p:cNvPr id="73" name="Rectangle 72"/>
          <p:cNvSpPr/>
          <p:nvPr/>
        </p:nvSpPr>
        <p:spPr>
          <a:xfrm>
            <a:off x="1743790" y="1042053"/>
            <a:ext cx="1462550" cy="5586145"/>
          </a:xfrm>
          <a:prstGeom prst="rect">
            <a:avLst/>
          </a:prstGeom>
        </p:spPr>
        <p:txBody>
          <a:bodyPr wrap="square">
            <a:spAutoFit/>
          </a:bodyPr>
          <a:lstStyle/>
          <a:p>
            <a:pPr algn="ctr"/>
            <a:r>
              <a:rPr lang="ar-EG" sz="1700" b="1" dirty="0"/>
              <a:t>-الاشتراك في دورة بنوك الأسئلة في الفترة من 8 إلى 10 سبتمبر 2020 والمنعقدة بالمركز الدولي لتنمية قدرات أعضاء هيئة التدريس بجامعة الفيوم.</a:t>
            </a:r>
            <a:endParaRPr lang="en-US" sz="1700" b="1" dirty="0"/>
          </a:p>
          <a:p>
            <a:pPr algn="ctr"/>
            <a:r>
              <a:rPr lang="ar-EG" sz="1700" b="1" dirty="0"/>
              <a:t>- الاشتراك في دورة توصيف المقررات في الفترة من 29 يناير إلى 1 من فبراير 2021 والمنعقدة بالمركز الدولي لتنمية قدرات أعضاء هيئة التدريس بجامعة الفيوم</a:t>
            </a:r>
            <a:endParaRPr lang="en-US" sz="1700" b="1" dirty="0">
              <a:solidFill>
                <a:srgbClr val="C00000"/>
              </a:solidFill>
            </a:endParaRPr>
          </a:p>
        </p:txBody>
      </p:sp>
      <p:sp>
        <p:nvSpPr>
          <p:cNvPr id="2" name="Rectangle 1"/>
          <p:cNvSpPr/>
          <p:nvPr/>
        </p:nvSpPr>
        <p:spPr>
          <a:xfrm>
            <a:off x="7596336" y="993428"/>
            <a:ext cx="1241282" cy="2934458"/>
          </a:xfrm>
          <a:prstGeom prst="rect">
            <a:avLst/>
          </a:prstGeom>
        </p:spPr>
        <p:txBody>
          <a:bodyPr wrap="square">
            <a:spAutoFit/>
          </a:bodyPr>
          <a:lstStyle/>
          <a:p>
            <a:pPr algn="ctr">
              <a:lnSpc>
                <a:spcPct val="114000"/>
              </a:lnSpc>
            </a:pPr>
            <a:r>
              <a:rPr lang="ar-EG" b="1" dirty="0"/>
              <a:t>مؤتمر العلاج السلوكي المعرفي لمواجهة أزمة كورونا- جمعية العلاج السلوكي المعرفي 2021.</a:t>
            </a:r>
            <a:endParaRPr lang="ar-EG" b="1" dirty="0">
              <a:solidFill>
                <a:schemeClr val="accent6">
                  <a:lumMod val="50000"/>
                </a:schemeClr>
              </a:solidFill>
            </a:endParaRPr>
          </a:p>
        </p:txBody>
      </p:sp>
      <p:pic>
        <p:nvPicPr>
          <p:cNvPr id="51" name="Picture 50"/>
          <p:cNvPicPr>
            <a:picLocks noChangeAspect="1"/>
          </p:cNvPicPr>
          <p:nvPr/>
        </p:nvPicPr>
        <p:blipFill rotWithShape="1">
          <a:blip r:embed="rId2" cstate="print">
            <a:extLst>
              <a:ext uri="{28A0092B-C50C-407E-A947-70E740481C1C}">
                <a14:useLocalDpi xmlns:a14="http://schemas.microsoft.com/office/drawing/2010/main" xmlns="" val="0"/>
              </a:ext>
            </a:extLst>
          </a:blip>
          <a:srcRect l="1761" t="-685" r="-1761" b="24220"/>
          <a:stretch/>
        </p:blipFill>
        <p:spPr>
          <a:xfrm>
            <a:off x="3662987" y="2599491"/>
            <a:ext cx="1853125" cy="2211884"/>
          </a:xfrm>
          <a:prstGeom prst="ellipse">
            <a:avLst/>
          </a:prstGeom>
          <a:ln w="19050" cap="rnd">
            <a:solidFill>
              <a:schemeClr val="bg1"/>
            </a:solidFill>
            <a:prstDash val="solid"/>
          </a:ln>
          <a:effectLst>
            <a:outerShdw blurRad="127000" algn="bl" rotWithShape="0">
              <a:srgbClr val="000000"/>
            </a:outerShdw>
          </a:effectLst>
        </p:spPr>
      </p:pic>
      <p:sp>
        <p:nvSpPr>
          <p:cNvPr id="27" name="Rectangle 26"/>
          <p:cNvSpPr/>
          <p:nvPr/>
        </p:nvSpPr>
        <p:spPr>
          <a:xfrm>
            <a:off x="3259003" y="391812"/>
            <a:ext cx="2627388" cy="954107"/>
          </a:xfrm>
          <a:prstGeom prst="rect">
            <a:avLst/>
          </a:prstGeom>
        </p:spPr>
        <p:txBody>
          <a:bodyPr wrap="square">
            <a:spAutoFit/>
          </a:bodyPr>
          <a:lstStyle/>
          <a:p>
            <a:pPr algn="ctr"/>
            <a:r>
              <a:rPr lang="ar-EG" sz="2800" b="1" dirty="0" smtClean="0">
                <a:solidFill>
                  <a:srgbClr val="C00000"/>
                </a:solidFill>
              </a:rPr>
              <a:t>ن</a:t>
            </a:r>
            <a:r>
              <a:rPr lang="ar-EG" sz="2800" b="1" dirty="0">
                <a:solidFill>
                  <a:srgbClr val="C00000"/>
                </a:solidFill>
              </a:rPr>
              <a:t>بذة عن القائمين </a:t>
            </a:r>
            <a:r>
              <a:rPr lang="ar-EG" sz="2800" b="1" dirty="0" smtClean="0">
                <a:solidFill>
                  <a:srgbClr val="240CB4"/>
                </a:solidFill>
              </a:rPr>
              <a:t>بالأنشطة الفردية</a:t>
            </a:r>
            <a:endParaRPr lang="en-US" sz="2800" b="1" dirty="0">
              <a:solidFill>
                <a:srgbClr val="240CB4"/>
              </a:solidFill>
            </a:endParaRPr>
          </a:p>
        </p:txBody>
      </p:sp>
      <p:grpSp>
        <p:nvGrpSpPr>
          <p:cNvPr id="28" name="Group 27"/>
          <p:cNvGrpSpPr/>
          <p:nvPr/>
        </p:nvGrpSpPr>
        <p:grpSpPr>
          <a:xfrm>
            <a:off x="8305800" y="57804"/>
            <a:ext cx="838200" cy="464896"/>
            <a:chOff x="2667000" y="57804"/>
            <a:chExt cx="838200" cy="464896"/>
          </a:xfrm>
        </p:grpSpPr>
        <p:sp>
          <p:nvSpPr>
            <p:cNvPr id="29" name="Rectangle 28"/>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30" name="Oval 29"/>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31" name="Rectangle 30"/>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1</a:t>
              </a:r>
              <a:endParaRPr lang="en-US" sz="2400" b="1" dirty="0">
                <a:solidFill>
                  <a:schemeClr val="bg1"/>
                </a:solidFill>
              </a:endParaRPr>
            </a:p>
          </p:txBody>
        </p:sp>
      </p:grpSp>
      <p:grpSp>
        <p:nvGrpSpPr>
          <p:cNvPr id="32" name="Group 31"/>
          <p:cNvGrpSpPr/>
          <p:nvPr/>
        </p:nvGrpSpPr>
        <p:grpSpPr>
          <a:xfrm>
            <a:off x="6858000" y="68504"/>
            <a:ext cx="838200" cy="464896"/>
            <a:chOff x="2667000" y="57804"/>
            <a:chExt cx="838200" cy="464896"/>
          </a:xfrm>
        </p:grpSpPr>
        <p:sp>
          <p:nvSpPr>
            <p:cNvPr id="33" name="Rectangle 32"/>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34" name="Oval 33"/>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35" name="Rectangle 34"/>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2</a:t>
              </a:r>
              <a:endParaRPr lang="en-US" sz="2400" b="1" dirty="0">
                <a:solidFill>
                  <a:schemeClr val="bg1"/>
                </a:solidFill>
              </a:endParaRPr>
            </a:p>
          </p:txBody>
        </p:sp>
      </p:grpSp>
      <p:grpSp>
        <p:nvGrpSpPr>
          <p:cNvPr id="36" name="Group 35"/>
          <p:cNvGrpSpPr/>
          <p:nvPr/>
        </p:nvGrpSpPr>
        <p:grpSpPr>
          <a:xfrm>
            <a:off x="2731421" y="76200"/>
            <a:ext cx="838200" cy="464896"/>
            <a:chOff x="2667000" y="57804"/>
            <a:chExt cx="838200" cy="464896"/>
          </a:xfrm>
        </p:grpSpPr>
        <p:sp>
          <p:nvSpPr>
            <p:cNvPr id="37" name="Rectangle 36"/>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38" name="Oval 37"/>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39" name="Rectangle 38"/>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3</a:t>
              </a:r>
              <a:endParaRPr lang="en-US" sz="2400" b="1" dirty="0">
                <a:solidFill>
                  <a:schemeClr val="bg1"/>
                </a:solidFill>
              </a:endParaRPr>
            </a:p>
          </p:txBody>
        </p:sp>
      </p:grpSp>
      <p:grpSp>
        <p:nvGrpSpPr>
          <p:cNvPr id="40" name="Group 39"/>
          <p:cNvGrpSpPr/>
          <p:nvPr/>
        </p:nvGrpSpPr>
        <p:grpSpPr>
          <a:xfrm>
            <a:off x="1143000" y="86900"/>
            <a:ext cx="838200" cy="464896"/>
            <a:chOff x="2667000" y="57804"/>
            <a:chExt cx="838200" cy="464896"/>
          </a:xfrm>
        </p:grpSpPr>
        <p:sp>
          <p:nvSpPr>
            <p:cNvPr id="41" name="Rectangle 40"/>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42" name="Oval 41"/>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43" name="Rectangle 42"/>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2</a:t>
              </a:r>
              <a:endParaRPr lang="en-US" sz="2400" b="1" dirty="0">
                <a:solidFill>
                  <a:schemeClr val="bg1"/>
                </a:solidFill>
              </a:endParaRPr>
            </a:p>
          </p:txBody>
        </p:sp>
      </p:grpSp>
    </p:spTree>
    <p:extLst>
      <p:ext uri="{BB962C8B-B14F-4D97-AF65-F5344CB8AC3E}">
        <p14:creationId xmlns:p14="http://schemas.microsoft.com/office/powerpoint/2010/main" xmlns="" val="83514505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79512" y="142032"/>
            <a:ext cx="1368152" cy="6383312"/>
            <a:chOff x="4508565" y="528109"/>
            <a:chExt cx="1368152" cy="6383312"/>
          </a:xfrm>
        </p:grpSpPr>
        <p:sp>
          <p:nvSpPr>
            <p:cNvPr id="47" name="Rounded Rectangle 46"/>
            <p:cNvSpPr/>
            <p:nvPr/>
          </p:nvSpPr>
          <p:spPr>
            <a:xfrm>
              <a:off x="4508565" y="910463"/>
              <a:ext cx="1368152" cy="600095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EG"/>
            </a:p>
          </p:txBody>
        </p:sp>
        <p:sp>
          <p:nvSpPr>
            <p:cNvPr id="48" name="Oval 47"/>
            <p:cNvSpPr/>
            <p:nvPr/>
          </p:nvSpPr>
          <p:spPr>
            <a:xfrm>
              <a:off x="4716016" y="528109"/>
              <a:ext cx="953250" cy="953250"/>
            </a:xfrm>
            <a:prstGeom prst="ellips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EG"/>
            </a:p>
          </p:txBody>
        </p:sp>
        <p:sp>
          <p:nvSpPr>
            <p:cNvPr id="49" name="Rectangle 48"/>
            <p:cNvSpPr/>
            <p:nvPr/>
          </p:nvSpPr>
          <p:spPr>
            <a:xfrm>
              <a:off x="4655889" y="574002"/>
              <a:ext cx="1042405" cy="923330"/>
            </a:xfrm>
            <a:prstGeom prst="rect">
              <a:avLst/>
            </a:prstGeom>
          </p:spPr>
          <p:txBody>
            <a:bodyPr wrap="square">
              <a:spAutoFit/>
            </a:bodyPr>
            <a:lstStyle/>
            <a:p>
              <a:pPr algn="ctr"/>
              <a:r>
                <a:rPr lang="ar-EG" b="1" dirty="0">
                  <a:solidFill>
                    <a:schemeClr val="bg1"/>
                  </a:solidFill>
                </a:rPr>
                <a:t>الندوات وورش العمل</a:t>
              </a:r>
              <a:endParaRPr lang="en-US" b="1" dirty="0">
                <a:solidFill>
                  <a:schemeClr val="bg1"/>
                </a:solidFill>
              </a:endParaRPr>
            </a:p>
          </p:txBody>
        </p:sp>
      </p:grpSp>
      <p:grpSp>
        <p:nvGrpSpPr>
          <p:cNvPr id="23" name="Group 22"/>
          <p:cNvGrpSpPr/>
          <p:nvPr/>
        </p:nvGrpSpPr>
        <p:grpSpPr>
          <a:xfrm>
            <a:off x="7524328" y="116632"/>
            <a:ext cx="1368152" cy="6408712"/>
            <a:chOff x="7524328" y="505138"/>
            <a:chExt cx="1368152" cy="6408712"/>
          </a:xfrm>
        </p:grpSpPr>
        <p:sp>
          <p:nvSpPr>
            <p:cNvPr id="3" name="Rounded Rectangle 2"/>
            <p:cNvSpPr/>
            <p:nvPr/>
          </p:nvSpPr>
          <p:spPr>
            <a:xfrm>
              <a:off x="7524328" y="910464"/>
              <a:ext cx="1368152" cy="600338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5" name="Oval 4"/>
            <p:cNvSpPr/>
            <p:nvPr/>
          </p:nvSpPr>
          <p:spPr>
            <a:xfrm>
              <a:off x="7783332" y="505138"/>
              <a:ext cx="953250" cy="95325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EG"/>
            </a:p>
          </p:txBody>
        </p:sp>
        <p:sp>
          <p:nvSpPr>
            <p:cNvPr id="6" name="Rectangle 5"/>
            <p:cNvSpPr/>
            <p:nvPr/>
          </p:nvSpPr>
          <p:spPr>
            <a:xfrm>
              <a:off x="7723205" y="686590"/>
              <a:ext cx="1042405" cy="646331"/>
            </a:xfrm>
            <a:prstGeom prst="rect">
              <a:avLst/>
            </a:prstGeom>
          </p:spPr>
          <p:txBody>
            <a:bodyPr wrap="square">
              <a:spAutoFit/>
            </a:bodyPr>
            <a:lstStyle/>
            <a:p>
              <a:pPr algn="l"/>
              <a:r>
                <a:rPr lang="ar-EG" b="1" dirty="0" smtClean="0"/>
                <a:t>الأبحاث </a:t>
              </a:r>
            </a:p>
            <a:p>
              <a:pPr algn="ctr"/>
              <a:r>
                <a:rPr lang="ar-EG" b="1" dirty="0" smtClean="0"/>
                <a:t>العلمية</a:t>
              </a:r>
              <a:endParaRPr lang="ar-EG" b="1" dirty="0"/>
            </a:p>
          </p:txBody>
        </p:sp>
      </p:grpSp>
      <p:grpSp>
        <p:nvGrpSpPr>
          <p:cNvPr id="22" name="Group 21"/>
          <p:cNvGrpSpPr/>
          <p:nvPr/>
        </p:nvGrpSpPr>
        <p:grpSpPr>
          <a:xfrm>
            <a:off x="6012160" y="139603"/>
            <a:ext cx="1368152" cy="6476965"/>
            <a:chOff x="6012160" y="528109"/>
            <a:chExt cx="1368152" cy="6340453"/>
          </a:xfrm>
        </p:grpSpPr>
        <p:sp>
          <p:nvSpPr>
            <p:cNvPr id="11" name="Rounded Rectangle 10"/>
            <p:cNvSpPr/>
            <p:nvPr/>
          </p:nvSpPr>
          <p:spPr>
            <a:xfrm>
              <a:off x="6012160" y="910464"/>
              <a:ext cx="1368152" cy="5958098"/>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EG"/>
            </a:p>
          </p:txBody>
        </p:sp>
        <p:sp>
          <p:nvSpPr>
            <p:cNvPr id="17" name="Oval 16"/>
            <p:cNvSpPr/>
            <p:nvPr/>
          </p:nvSpPr>
          <p:spPr>
            <a:xfrm>
              <a:off x="6219611" y="528109"/>
              <a:ext cx="953250" cy="953250"/>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EG"/>
            </a:p>
          </p:txBody>
        </p:sp>
      </p:grpSp>
      <p:sp>
        <p:nvSpPr>
          <p:cNvPr id="26" name="Rectangle 25"/>
          <p:cNvSpPr/>
          <p:nvPr/>
        </p:nvSpPr>
        <p:spPr>
          <a:xfrm>
            <a:off x="6021908" y="1073944"/>
            <a:ext cx="1421904" cy="5543056"/>
          </a:xfrm>
          <a:prstGeom prst="rect">
            <a:avLst/>
          </a:prstGeom>
        </p:spPr>
        <p:txBody>
          <a:bodyPr wrap="square">
            <a:spAutoFit/>
          </a:bodyPr>
          <a:lstStyle/>
          <a:p>
            <a:pPr algn="ctr">
              <a:lnSpc>
                <a:spcPct val="110000"/>
              </a:lnSpc>
            </a:pPr>
            <a:r>
              <a:rPr lang="ar-EG" sz="1400" b="1" dirty="0"/>
              <a:t>-المشاركة في الإشراف على رسالة دكتوراه بعنوان "التنظيم </a:t>
            </a:r>
            <a:r>
              <a:rPr lang="ar-EG" sz="1400" b="1" dirty="0" err="1"/>
              <a:t>الإنفعالي</a:t>
            </a:r>
            <a:r>
              <a:rPr lang="ar-EG" sz="1400" b="1" dirty="0"/>
              <a:t> والصمود ومعنى الحياة </a:t>
            </a:r>
            <a:r>
              <a:rPr lang="ar-EG" sz="1400" b="1" dirty="0" err="1"/>
              <a:t>كمنبئات</a:t>
            </a:r>
            <a:r>
              <a:rPr lang="ar-EG" sz="1400" b="1" dirty="0"/>
              <a:t> بجودة الحياة لدى مرضى السرطان المراهقين" 2020، قسم علم النفس، كلية الآداب، جامعة الفيوم.</a:t>
            </a:r>
            <a:endParaRPr lang="en-US" sz="1400" b="1" dirty="0"/>
          </a:p>
          <a:p>
            <a:pPr algn="ctr">
              <a:lnSpc>
                <a:spcPct val="110000"/>
              </a:lnSpc>
            </a:pPr>
            <a:r>
              <a:rPr lang="ar-EG" sz="1400" b="1" dirty="0"/>
              <a:t>- المشاركة في الإشراف على رسالة ماجستير بعنوان"  دراسة العلاقة بين الضغوط</a:t>
            </a:r>
            <a:endParaRPr lang="en-US" sz="1400" b="1" dirty="0"/>
          </a:p>
          <a:p>
            <a:pPr algn="ctr">
              <a:lnSpc>
                <a:spcPct val="110000"/>
              </a:lnSpc>
            </a:pPr>
            <a:r>
              <a:rPr lang="ar-EG" sz="1400" b="1" dirty="0"/>
              <a:t> النفسية والابداع التنظيمي لدى عينة من العاملين في مجال العمل التكنولوجي" قسم علم النفس، كلية الآداب، جامعة القاهرة. 2020 م.</a:t>
            </a:r>
            <a:endParaRPr lang="en-US" sz="1400" b="1" dirty="0"/>
          </a:p>
        </p:txBody>
      </p:sp>
      <p:sp>
        <p:nvSpPr>
          <p:cNvPr id="53" name="Rectangle 52"/>
          <p:cNvSpPr/>
          <p:nvPr/>
        </p:nvSpPr>
        <p:spPr>
          <a:xfrm>
            <a:off x="3405597" y="4933617"/>
            <a:ext cx="2425640" cy="1015663"/>
          </a:xfrm>
          <a:prstGeom prst="rect">
            <a:avLst/>
          </a:prstGeom>
        </p:spPr>
        <p:txBody>
          <a:bodyPr wrap="square">
            <a:spAutoFit/>
          </a:bodyPr>
          <a:lstStyle/>
          <a:p>
            <a:pPr algn="ctr"/>
            <a:r>
              <a:rPr lang="ar-EG" sz="2000" b="1" dirty="0" smtClean="0"/>
              <a:t>مدرس علم النفس</a:t>
            </a:r>
          </a:p>
          <a:p>
            <a:pPr algn="ctr"/>
            <a:r>
              <a:rPr lang="ar-EG" sz="2000" b="1" dirty="0" smtClean="0"/>
              <a:t>كلية </a:t>
            </a:r>
            <a:r>
              <a:rPr lang="ar-EG" sz="2000" b="1" dirty="0"/>
              <a:t>الآداب </a:t>
            </a:r>
            <a:endParaRPr lang="ar-EG" sz="2000" b="1" dirty="0" smtClean="0"/>
          </a:p>
          <a:p>
            <a:pPr algn="ctr"/>
            <a:r>
              <a:rPr lang="ar-EG" sz="2000" b="1" dirty="0" smtClean="0"/>
              <a:t>جامعة </a:t>
            </a:r>
            <a:r>
              <a:rPr lang="ar-EG" sz="2000" b="1" dirty="0"/>
              <a:t>الفيوم</a:t>
            </a:r>
          </a:p>
        </p:txBody>
      </p:sp>
      <p:sp>
        <p:nvSpPr>
          <p:cNvPr id="67" name="Rectangle 66"/>
          <p:cNvSpPr/>
          <p:nvPr/>
        </p:nvSpPr>
        <p:spPr>
          <a:xfrm>
            <a:off x="132273" y="1065399"/>
            <a:ext cx="1440158" cy="5262979"/>
          </a:xfrm>
          <a:prstGeom prst="rect">
            <a:avLst/>
          </a:prstGeom>
        </p:spPr>
        <p:txBody>
          <a:bodyPr wrap="square">
            <a:spAutoFit/>
          </a:bodyPr>
          <a:lstStyle/>
          <a:p>
            <a:pPr algn="ctr"/>
            <a:r>
              <a:rPr lang="ar-EG" sz="1600" b="1" dirty="0"/>
              <a:t>-حضور ورشة عمل بعنوان " مواصفات خريج قسم علم النفس"  ضمن أعمال الجودة الخاصة يقسم علم النفس– جامعة الفيوم-  2021</a:t>
            </a:r>
            <a:endParaRPr lang="en-US" sz="1600" b="1" dirty="0"/>
          </a:p>
          <a:p>
            <a:pPr algn="ctr"/>
            <a:r>
              <a:rPr lang="ar-EG" sz="1600" b="1" dirty="0"/>
              <a:t>-حضور ورشة عمل بعنوان "الفنيات المعرفية والسلوكية للتعامل مع الاضطرابات الجنسية"، المؤتمر السابع للجمعية المصرية للعلاج المعرفي السلوكي بفندق </a:t>
            </a:r>
            <a:r>
              <a:rPr lang="ar-EG" sz="1600" b="1" dirty="0" err="1"/>
              <a:t>هلنان</a:t>
            </a:r>
            <a:r>
              <a:rPr lang="ar-EG" sz="1600" b="1" dirty="0"/>
              <a:t> </a:t>
            </a:r>
            <a:r>
              <a:rPr lang="ar-EG" sz="1600" b="1" dirty="0" err="1"/>
              <a:t>الاوبرج</a:t>
            </a:r>
            <a:r>
              <a:rPr lang="ar-EG" sz="1600" b="1" dirty="0"/>
              <a:t>، الفيوم، </a:t>
            </a:r>
            <a:r>
              <a:rPr lang="ar-EG" sz="1600" b="1" dirty="0" smtClean="0"/>
              <a:t>فبراير 2020 </a:t>
            </a:r>
            <a:r>
              <a:rPr lang="ar-EG" sz="1600" b="1" dirty="0"/>
              <a:t>م.</a:t>
            </a:r>
            <a:endParaRPr lang="en-US" sz="1600" b="1" dirty="0"/>
          </a:p>
        </p:txBody>
      </p:sp>
      <p:grpSp>
        <p:nvGrpSpPr>
          <p:cNvPr id="69" name="Group 68"/>
          <p:cNvGrpSpPr/>
          <p:nvPr/>
        </p:nvGrpSpPr>
        <p:grpSpPr>
          <a:xfrm>
            <a:off x="1800087" y="139603"/>
            <a:ext cx="1368152" cy="6385741"/>
            <a:chOff x="4508565" y="528109"/>
            <a:chExt cx="1368152" cy="6385741"/>
          </a:xfrm>
        </p:grpSpPr>
        <p:sp>
          <p:nvSpPr>
            <p:cNvPr id="70" name="Rounded Rectangle 69"/>
            <p:cNvSpPr/>
            <p:nvPr/>
          </p:nvSpPr>
          <p:spPr>
            <a:xfrm>
              <a:off x="4508565" y="910463"/>
              <a:ext cx="1368152" cy="6003387"/>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71" name="Oval 70"/>
            <p:cNvSpPr/>
            <p:nvPr/>
          </p:nvSpPr>
          <p:spPr>
            <a:xfrm>
              <a:off x="4716016" y="528109"/>
              <a:ext cx="953250" cy="95325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EG"/>
            </a:p>
          </p:txBody>
        </p:sp>
        <p:sp>
          <p:nvSpPr>
            <p:cNvPr id="72" name="Rectangle 71"/>
            <p:cNvSpPr/>
            <p:nvPr/>
          </p:nvSpPr>
          <p:spPr>
            <a:xfrm>
              <a:off x="4655889" y="684161"/>
              <a:ext cx="1042405" cy="646331"/>
            </a:xfrm>
            <a:prstGeom prst="rect">
              <a:avLst/>
            </a:prstGeom>
          </p:spPr>
          <p:txBody>
            <a:bodyPr wrap="square">
              <a:spAutoFit/>
            </a:bodyPr>
            <a:lstStyle/>
            <a:p>
              <a:pPr algn="ctr"/>
              <a:r>
                <a:rPr lang="ar-EG" b="1" dirty="0" smtClean="0"/>
                <a:t>الدورات التدريبية</a:t>
              </a:r>
              <a:endParaRPr lang="ar-EG" b="1" dirty="0"/>
            </a:p>
          </p:txBody>
        </p:sp>
      </p:grpSp>
      <p:sp>
        <p:nvSpPr>
          <p:cNvPr id="73" name="Rectangle 72"/>
          <p:cNvSpPr/>
          <p:nvPr/>
        </p:nvSpPr>
        <p:spPr>
          <a:xfrm>
            <a:off x="1743790" y="1029353"/>
            <a:ext cx="1462550" cy="5693866"/>
          </a:xfrm>
          <a:prstGeom prst="rect">
            <a:avLst/>
          </a:prstGeom>
        </p:spPr>
        <p:txBody>
          <a:bodyPr wrap="square">
            <a:spAutoFit/>
          </a:bodyPr>
          <a:lstStyle/>
          <a:p>
            <a:pPr algn="ctr"/>
            <a:r>
              <a:rPr lang="ar-EG" sz="1400" b="1" dirty="0"/>
              <a:t>-الحصول على دورة (</a:t>
            </a:r>
            <a:r>
              <a:rPr lang="en-US" sz="1400" b="1" dirty="0"/>
              <a:t>Six Sigma Green Belt</a:t>
            </a:r>
            <a:r>
              <a:rPr lang="ar-EG" sz="1400" b="1" dirty="0"/>
              <a:t>)  من هيئة تنمية صناعة تكنولوجيا المعلومات (</a:t>
            </a:r>
            <a:r>
              <a:rPr lang="ar-EG" sz="1400" b="1" dirty="0" err="1"/>
              <a:t>إيتيدا</a:t>
            </a:r>
            <a:r>
              <a:rPr lang="ar-EG" sz="1400" b="1" dirty="0"/>
              <a:t>..). </a:t>
            </a:r>
            <a:r>
              <a:rPr lang="en-US" sz="1400" b="1" dirty="0"/>
              <a:t>Information Technology Industry Development Agency "ITIDA</a:t>
            </a:r>
            <a:r>
              <a:rPr lang="ar-EG" sz="1400" b="1" dirty="0"/>
              <a:t>" التابعة لوزارة الاتصالات وتكنولوجيا المعلومات، 2020م.</a:t>
            </a:r>
            <a:endParaRPr lang="en-US" sz="1400" b="1" dirty="0"/>
          </a:p>
          <a:p>
            <a:pPr algn="ctr"/>
            <a:r>
              <a:rPr lang="ar-EG" sz="1400" b="1" dirty="0"/>
              <a:t>- الحصول على دورة "برنامج التخطيط الاستراتيجي"- مركز تنمية قدرات أعضاء هيئة التدريس- جامعة الفيوم   (2020م).</a:t>
            </a:r>
            <a:endParaRPr lang="en-US" sz="1400" b="1" dirty="0"/>
          </a:p>
          <a:p>
            <a:pPr algn="ctr"/>
            <a:r>
              <a:rPr lang="ar-EG" sz="1400" b="1" dirty="0"/>
              <a:t>-الحصول على دورة "برنامج توصيف المقرر الدراسي"- مركز تنمية قدرات أعضاء هيئة التدريس  جامعة </a:t>
            </a:r>
            <a:r>
              <a:rPr lang="ar-EG" sz="1400" b="1" dirty="0" smtClean="0"/>
              <a:t>الفيوم</a:t>
            </a:r>
            <a:endParaRPr lang="en-US" sz="1400" b="1" dirty="0"/>
          </a:p>
        </p:txBody>
      </p:sp>
      <p:sp>
        <p:nvSpPr>
          <p:cNvPr id="2" name="Rectangle 1"/>
          <p:cNvSpPr/>
          <p:nvPr/>
        </p:nvSpPr>
        <p:spPr>
          <a:xfrm>
            <a:off x="7498928" y="1120682"/>
            <a:ext cx="1461368" cy="5401479"/>
          </a:xfrm>
          <a:prstGeom prst="rect">
            <a:avLst/>
          </a:prstGeom>
        </p:spPr>
        <p:txBody>
          <a:bodyPr wrap="square">
            <a:spAutoFit/>
          </a:bodyPr>
          <a:lstStyle/>
          <a:p>
            <a:pPr algn="ctr"/>
            <a:r>
              <a:rPr lang="ar-EG" sz="1500" b="1" dirty="0"/>
              <a:t>-"التحرش الجنسي بالموظفات في مجال العمل الأكاديمي: </a:t>
            </a:r>
            <a:r>
              <a:rPr lang="ar-EG" sz="1500" b="1" dirty="0" err="1"/>
              <a:t>الإنتشار</a:t>
            </a:r>
            <a:r>
              <a:rPr lang="ar-EG" sz="1500" b="1" dirty="0"/>
              <a:t> والأسباب واساليب المواجهة المدركة". مجلة دراسات نفسية. يوليو2020.</a:t>
            </a:r>
            <a:endParaRPr lang="en-US" sz="1500" b="1" dirty="0"/>
          </a:p>
          <a:p>
            <a:pPr algn="ctr"/>
            <a:r>
              <a:rPr lang="ar-SA" sz="1500" b="1" dirty="0" smtClean="0"/>
              <a:t>-</a:t>
            </a:r>
            <a:r>
              <a:rPr lang="ar-SA" sz="1500" b="1" dirty="0"/>
              <a:t>الصورة الذهنية المُدركة للقيادة النسائية وعلاقتها بالإبداع الإداري والقدرة على القيادة الفعالة" في مؤتمر "المرأة المصرية والإبداع: رؤية مستقبلية" بالتعاون بين  قسم علم النفس - كلية الآداب - جامعة الفيوم  ووزارة </a:t>
            </a:r>
            <a:r>
              <a:rPr lang="ar-SA" sz="1500" b="1" dirty="0" err="1"/>
              <a:t>الثقافة.في</a:t>
            </a:r>
            <a:r>
              <a:rPr lang="ar-SA" sz="1500" b="1" dirty="0"/>
              <a:t> الفترة 6-8/ 12/ 2020م .</a:t>
            </a:r>
            <a:endParaRPr lang="en-US" sz="1500" b="1" dirty="0"/>
          </a:p>
        </p:txBody>
      </p:sp>
      <p:sp>
        <p:nvSpPr>
          <p:cNvPr id="28" name="Rectangle 27"/>
          <p:cNvSpPr/>
          <p:nvPr/>
        </p:nvSpPr>
        <p:spPr>
          <a:xfrm>
            <a:off x="3025416" y="1660357"/>
            <a:ext cx="2986744" cy="440942"/>
          </a:xfrm>
          <a:prstGeom prst="rect">
            <a:avLst/>
          </a:prstGeom>
          <a:noFill/>
          <a:ln>
            <a:noFill/>
          </a:ln>
        </p:spPr>
        <p:style>
          <a:lnRef idx="3">
            <a:schemeClr val="lt1"/>
          </a:lnRef>
          <a:fillRef idx="1">
            <a:schemeClr val="accent5"/>
          </a:fillRef>
          <a:effectRef idx="1">
            <a:schemeClr val="accent5"/>
          </a:effectRef>
          <a:fontRef idx="minor">
            <a:schemeClr val="lt1"/>
          </a:fontRef>
        </p:style>
      </p:sp>
      <p:sp>
        <p:nvSpPr>
          <p:cNvPr id="4" name="Rectangle 3"/>
          <p:cNvSpPr/>
          <p:nvPr/>
        </p:nvSpPr>
        <p:spPr>
          <a:xfrm>
            <a:off x="6194211" y="294556"/>
            <a:ext cx="1008112" cy="738664"/>
          </a:xfrm>
          <a:prstGeom prst="rect">
            <a:avLst/>
          </a:prstGeom>
        </p:spPr>
        <p:txBody>
          <a:bodyPr wrap="square">
            <a:spAutoFit/>
          </a:bodyPr>
          <a:lstStyle/>
          <a:p>
            <a:pPr algn="ctr"/>
            <a:r>
              <a:rPr lang="ar-EG"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الإشراف </a:t>
            </a:r>
          </a:p>
          <a:p>
            <a:pPr algn="ctr"/>
            <a:r>
              <a:rPr lang="ar-EG"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على </a:t>
            </a:r>
            <a:r>
              <a:rPr lang="ar-EG" sz="1400" dirty="0">
                <a:ln w="18415" cmpd="sng">
                  <a:solidFill>
                    <a:srgbClr val="FFFFFF"/>
                  </a:solidFill>
                  <a:prstDash val="solid"/>
                </a:ln>
                <a:solidFill>
                  <a:srgbClr val="FFFFFF"/>
                </a:solidFill>
                <a:effectLst>
                  <a:outerShdw blurRad="63500" dir="3600000" algn="tl" rotWithShape="0">
                    <a:srgbClr val="000000">
                      <a:alpha val="70000"/>
                    </a:srgbClr>
                  </a:outerShdw>
                </a:effectLst>
              </a:rPr>
              <a:t>الرسائل العلمية</a:t>
            </a:r>
          </a:p>
        </p:txBody>
      </p:sp>
      <p:pic>
        <p:nvPicPr>
          <p:cNvPr id="27" name="Picture 26"/>
          <p:cNvPicPr>
            <a:picLocks noChangeAspect="1"/>
          </p:cNvPicPr>
          <p:nvPr/>
        </p:nvPicPr>
        <p:blipFill rotWithShape="1">
          <a:blip r:embed="rId2" cstate="print">
            <a:extLst>
              <a:ext uri="{28A0092B-C50C-407E-A947-70E740481C1C}">
                <a14:useLocalDpi xmlns:a14="http://schemas.microsoft.com/office/drawing/2010/main" xmlns="" val="0"/>
              </a:ext>
            </a:extLst>
          </a:blip>
          <a:srcRect l="-1238" t="-1403" r="2504" b="25930"/>
          <a:stretch/>
        </p:blipFill>
        <p:spPr>
          <a:xfrm>
            <a:off x="3493274" y="2293243"/>
            <a:ext cx="2158846" cy="2477760"/>
          </a:xfrm>
          <a:prstGeom prst="ellipse">
            <a:avLst/>
          </a:prstGeom>
          <a:ln w="19050" cap="rnd">
            <a:solidFill>
              <a:schemeClr val="bg1"/>
            </a:solidFill>
            <a:prstDash val="solid"/>
          </a:ln>
          <a:effectLst>
            <a:outerShdw blurRad="127000" algn="bl" rotWithShape="0">
              <a:srgbClr val="000000"/>
            </a:outerShdw>
          </a:effectLst>
        </p:spPr>
      </p:pic>
      <p:sp>
        <p:nvSpPr>
          <p:cNvPr id="7" name="Rectangle 6"/>
          <p:cNvSpPr/>
          <p:nvPr/>
        </p:nvSpPr>
        <p:spPr>
          <a:xfrm>
            <a:off x="3419872" y="1660357"/>
            <a:ext cx="2286202" cy="461665"/>
          </a:xfrm>
          <a:prstGeom prst="rect">
            <a:avLst/>
          </a:prstGeom>
        </p:spPr>
        <p:txBody>
          <a:bodyPr wrap="none">
            <a:spAutoFit/>
          </a:bodyPr>
          <a:lstStyle/>
          <a:p>
            <a:r>
              <a:rPr lang="ar-EG" sz="2400" b="1" dirty="0">
                <a:solidFill>
                  <a:srgbClr val="002060"/>
                </a:solidFill>
              </a:rPr>
              <a:t>د/ نيفين نيروز وهيب</a:t>
            </a:r>
            <a:endParaRPr lang="ar-EG" sz="2400" dirty="0">
              <a:solidFill>
                <a:srgbClr val="002060"/>
              </a:solidFill>
            </a:endParaRPr>
          </a:p>
        </p:txBody>
      </p:sp>
      <p:sp>
        <p:nvSpPr>
          <p:cNvPr id="29" name="Rectangle 28"/>
          <p:cNvSpPr/>
          <p:nvPr/>
        </p:nvSpPr>
        <p:spPr>
          <a:xfrm>
            <a:off x="3259003" y="391812"/>
            <a:ext cx="2627388" cy="954107"/>
          </a:xfrm>
          <a:prstGeom prst="rect">
            <a:avLst/>
          </a:prstGeom>
        </p:spPr>
        <p:txBody>
          <a:bodyPr wrap="square">
            <a:spAutoFit/>
          </a:bodyPr>
          <a:lstStyle/>
          <a:p>
            <a:pPr algn="ctr"/>
            <a:r>
              <a:rPr lang="ar-EG" sz="2800" b="1" dirty="0" smtClean="0">
                <a:solidFill>
                  <a:srgbClr val="C00000"/>
                </a:solidFill>
              </a:rPr>
              <a:t>ن</a:t>
            </a:r>
            <a:r>
              <a:rPr lang="ar-EG" sz="2800" b="1" dirty="0">
                <a:solidFill>
                  <a:srgbClr val="C00000"/>
                </a:solidFill>
              </a:rPr>
              <a:t>بذة عن القائمين </a:t>
            </a:r>
            <a:r>
              <a:rPr lang="ar-EG" sz="2800" b="1" dirty="0" smtClean="0">
                <a:solidFill>
                  <a:srgbClr val="240CB4"/>
                </a:solidFill>
              </a:rPr>
              <a:t>بالأنشطة الفردية</a:t>
            </a:r>
            <a:endParaRPr lang="en-US" sz="2800" b="1" dirty="0">
              <a:solidFill>
                <a:srgbClr val="240CB4"/>
              </a:solidFill>
            </a:endParaRPr>
          </a:p>
        </p:txBody>
      </p:sp>
      <p:grpSp>
        <p:nvGrpSpPr>
          <p:cNvPr id="30" name="Group 29"/>
          <p:cNvGrpSpPr/>
          <p:nvPr/>
        </p:nvGrpSpPr>
        <p:grpSpPr>
          <a:xfrm>
            <a:off x="8305800" y="57804"/>
            <a:ext cx="838200" cy="464896"/>
            <a:chOff x="2667000" y="57804"/>
            <a:chExt cx="838200" cy="464896"/>
          </a:xfrm>
        </p:grpSpPr>
        <p:sp>
          <p:nvSpPr>
            <p:cNvPr id="31" name="Rectangle 30"/>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32" name="Oval 31"/>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33" name="Rectangle 32"/>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3</a:t>
              </a:r>
              <a:endParaRPr lang="en-US" sz="2400" b="1" dirty="0">
                <a:solidFill>
                  <a:schemeClr val="bg1"/>
                </a:solidFill>
              </a:endParaRPr>
            </a:p>
          </p:txBody>
        </p:sp>
      </p:grpSp>
      <p:grpSp>
        <p:nvGrpSpPr>
          <p:cNvPr id="34" name="Group 33"/>
          <p:cNvGrpSpPr/>
          <p:nvPr/>
        </p:nvGrpSpPr>
        <p:grpSpPr>
          <a:xfrm>
            <a:off x="6858000" y="57804"/>
            <a:ext cx="838200" cy="464896"/>
            <a:chOff x="2667000" y="57804"/>
            <a:chExt cx="838200" cy="464896"/>
          </a:xfrm>
        </p:grpSpPr>
        <p:sp>
          <p:nvSpPr>
            <p:cNvPr id="35" name="Rectangle 34"/>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36" name="Oval 35"/>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37" name="Rectangle 36"/>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4</a:t>
              </a:r>
              <a:endParaRPr lang="en-US" sz="2400" b="1" dirty="0">
                <a:solidFill>
                  <a:schemeClr val="bg1"/>
                </a:solidFill>
              </a:endParaRPr>
            </a:p>
          </p:txBody>
        </p:sp>
      </p:grpSp>
      <p:grpSp>
        <p:nvGrpSpPr>
          <p:cNvPr id="38" name="Group 37"/>
          <p:cNvGrpSpPr/>
          <p:nvPr/>
        </p:nvGrpSpPr>
        <p:grpSpPr>
          <a:xfrm>
            <a:off x="2695575" y="91989"/>
            <a:ext cx="838200" cy="464896"/>
            <a:chOff x="2667000" y="57804"/>
            <a:chExt cx="838200" cy="464896"/>
          </a:xfrm>
        </p:grpSpPr>
        <p:sp>
          <p:nvSpPr>
            <p:cNvPr id="39" name="Rectangle 38"/>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40" name="Oval 39"/>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41" name="Rectangle 40"/>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5</a:t>
              </a:r>
              <a:endParaRPr lang="en-US" sz="2400" b="1" dirty="0">
                <a:solidFill>
                  <a:schemeClr val="bg1"/>
                </a:solidFill>
              </a:endParaRPr>
            </a:p>
          </p:txBody>
        </p:sp>
      </p:grpSp>
      <p:grpSp>
        <p:nvGrpSpPr>
          <p:cNvPr id="42" name="Group 41"/>
          <p:cNvGrpSpPr/>
          <p:nvPr/>
        </p:nvGrpSpPr>
        <p:grpSpPr>
          <a:xfrm>
            <a:off x="1090558" y="101187"/>
            <a:ext cx="838200" cy="464896"/>
            <a:chOff x="2667000" y="57804"/>
            <a:chExt cx="838200" cy="464896"/>
          </a:xfrm>
        </p:grpSpPr>
        <p:sp>
          <p:nvSpPr>
            <p:cNvPr id="43" name="Rectangle 42"/>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44" name="Oval 43"/>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45" name="Rectangle 44"/>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3</a:t>
              </a:r>
              <a:endParaRPr lang="en-US" sz="2400" b="1" dirty="0">
                <a:solidFill>
                  <a:schemeClr val="bg1"/>
                </a:solidFill>
              </a:endParaRPr>
            </a:p>
          </p:txBody>
        </p:sp>
      </p:grpSp>
    </p:spTree>
    <p:extLst>
      <p:ext uri="{BB962C8B-B14F-4D97-AF65-F5344CB8AC3E}">
        <p14:creationId xmlns:p14="http://schemas.microsoft.com/office/powerpoint/2010/main" xmlns="" val="404182284"/>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131840" y="162044"/>
            <a:ext cx="5760640" cy="6454956"/>
            <a:chOff x="3995936" y="549654"/>
            <a:chExt cx="5760640" cy="6318908"/>
          </a:xfrm>
        </p:grpSpPr>
        <p:sp>
          <p:nvSpPr>
            <p:cNvPr id="11" name="Rounded Rectangle 10"/>
            <p:cNvSpPr/>
            <p:nvPr/>
          </p:nvSpPr>
          <p:spPr>
            <a:xfrm>
              <a:off x="3995936" y="910464"/>
              <a:ext cx="5760640" cy="5958098"/>
            </a:xfrm>
            <a:prstGeom prst="roundRect">
              <a:avLst>
                <a:gd name="adj" fmla="val 432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EG"/>
            </a:p>
          </p:txBody>
        </p:sp>
        <p:sp>
          <p:nvSpPr>
            <p:cNvPr id="17" name="Oval 16"/>
            <p:cNvSpPr/>
            <p:nvPr/>
          </p:nvSpPr>
          <p:spPr>
            <a:xfrm>
              <a:off x="6412951" y="549654"/>
              <a:ext cx="953250" cy="953250"/>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EG"/>
            </a:p>
          </p:txBody>
        </p:sp>
      </p:grpSp>
      <p:sp>
        <p:nvSpPr>
          <p:cNvPr id="26" name="Rectangle 25"/>
          <p:cNvSpPr/>
          <p:nvPr/>
        </p:nvSpPr>
        <p:spPr>
          <a:xfrm>
            <a:off x="3289796" y="1175976"/>
            <a:ext cx="5471368" cy="5355312"/>
          </a:xfrm>
          <a:prstGeom prst="rect">
            <a:avLst/>
          </a:prstGeom>
        </p:spPr>
        <p:txBody>
          <a:bodyPr wrap="square">
            <a:spAutoFit/>
          </a:bodyPr>
          <a:lstStyle/>
          <a:p>
            <a:pPr marL="342900" indent="-342900" algn="just">
              <a:buFont typeface="Wingdings" pitchFamily="2" charset="2"/>
              <a:buChar char="v"/>
            </a:pPr>
            <a:r>
              <a:rPr lang="ar-EG" sz="1900" b="1" dirty="0" smtClean="0">
                <a:solidFill>
                  <a:schemeClr val="tx2">
                    <a:lumMod val="75000"/>
                  </a:schemeClr>
                </a:solidFill>
              </a:rPr>
              <a:t>دورة </a:t>
            </a:r>
            <a:r>
              <a:rPr lang="ar-EG" sz="1900" b="1" dirty="0">
                <a:solidFill>
                  <a:schemeClr val="tx2">
                    <a:lumMod val="75000"/>
                  </a:schemeClr>
                </a:solidFill>
              </a:rPr>
              <a:t>إعداد المعلم الجامعي- كلية التربية – جامعة الفيوم. </a:t>
            </a:r>
            <a:endParaRPr lang="en-US" sz="1900" b="1" dirty="0">
              <a:solidFill>
                <a:schemeClr val="tx2">
                  <a:lumMod val="75000"/>
                </a:schemeClr>
              </a:solidFill>
            </a:endParaRPr>
          </a:p>
          <a:p>
            <a:pPr marL="342900" indent="-342900" algn="just">
              <a:buFont typeface="Wingdings" pitchFamily="2" charset="2"/>
              <a:buChar char="v"/>
            </a:pPr>
            <a:r>
              <a:rPr lang="ar-EG" sz="1900" b="1" dirty="0" smtClean="0">
                <a:solidFill>
                  <a:schemeClr val="tx2">
                    <a:lumMod val="75000"/>
                  </a:schemeClr>
                </a:solidFill>
              </a:rPr>
              <a:t>دورة </a:t>
            </a:r>
            <a:r>
              <a:rPr lang="ar-EG" sz="1900" b="1" dirty="0">
                <a:solidFill>
                  <a:schemeClr val="tx2">
                    <a:lumMod val="75000"/>
                  </a:schemeClr>
                </a:solidFill>
              </a:rPr>
              <a:t>بنوك </a:t>
            </a:r>
            <a:r>
              <a:rPr lang="ar-EG" sz="1900" b="1" dirty="0" smtClean="0">
                <a:solidFill>
                  <a:schemeClr val="tx2">
                    <a:lumMod val="75000"/>
                  </a:schemeClr>
                </a:solidFill>
              </a:rPr>
              <a:t>الاسئلة </a:t>
            </a:r>
            <a:r>
              <a:rPr lang="ar-EG" sz="1900" b="1" dirty="0">
                <a:solidFill>
                  <a:schemeClr val="tx2">
                    <a:lumMod val="75000"/>
                  </a:schemeClr>
                </a:solidFill>
              </a:rPr>
              <a:t>ومواصفات الاختبار الجيد – بالمركز الدولي لتنميه قدرات اعضاء هيئه التدريس والقيادات بجامعة الفيوم.</a:t>
            </a:r>
            <a:endParaRPr lang="en-US" sz="1900" b="1" dirty="0">
              <a:solidFill>
                <a:schemeClr val="tx2">
                  <a:lumMod val="75000"/>
                </a:schemeClr>
              </a:solidFill>
            </a:endParaRPr>
          </a:p>
          <a:p>
            <a:pPr marL="342900" indent="-342900" algn="just">
              <a:buFont typeface="Wingdings" pitchFamily="2" charset="2"/>
              <a:buChar char="v"/>
            </a:pPr>
            <a:r>
              <a:rPr lang="ar-EG" sz="1900" b="1" dirty="0" smtClean="0">
                <a:solidFill>
                  <a:schemeClr val="tx2">
                    <a:lumMod val="75000"/>
                  </a:schemeClr>
                </a:solidFill>
              </a:rPr>
              <a:t>دورة </a:t>
            </a:r>
            <a:r>
              <a:rPr lang="ar-EG" sz="1900" b="1" dirty="0">
                <a:solidFill>
                  <a:schemeClr val="tx2">
                    <a:lumMod val="75000"/>
                  </a:schemeClr>
                </a:solidFill>
              </a:rPr>
              <a:t>استراتيجيات التعليم والتعلم - بالمركز الدولي لتنميه قدرات اعضاء هيئه التدريس والقيادات بجامعة الفيوم.</a:t>
            </a:r>
            <a:endParaRPr lang="en-US" sz="1900" b="1" dirty="0">
              <a:solidFill>
                <a:schemeClr val="tx2">
                  <a:lumMod val="75000"/>
                </a:schemeClr>
              </a:solidFill>
            </a:endParaRPr>
          </a:p>
          <a:p>
            <a:pPr marL="342900" indent="-342900" algn="just">
              <a:buFont typeface="Wingdings" pitchFamily="2" charset="2"/>
              <a:buChar char="v"/>
            </a:pPr>
            <a:r>
              <a:rPr lang="ar-EG" sz="1900" b="1" dirty="0" smtClean="0">
                <a:solidFill>
                  <a:schemeClr val="tx2">
                    <a:lumMod val="75000"/>
                  </a:schemeClr>
                </a:solidFill>
              </a:rPr>
              <a:t>دورة </a:t>
            </a:r>
            <a:r>
              <a:rPr lang="ar-EG" sz="1900" b="1" dirty="0">
                <a:solidFill>
                  <a:schemeClr val="tx2">
                    <a:lumMod val="75000"/>
                  </a:schemeClr>
                </a:solidFill>
              </a:rPr>
              <a:t>نظام الساعات </a:t>
            </a:r>
            <a:r>
              <a:rPr lang="ar-EG" sz="1900" b="1" dirty="0" smtClean="0">
                <a:solidFill>
                  <a:schemeClr val="tx2">
                    <a:lumMod val="75000"/>
                  </a:schemeClr>
                </a:solidFill>
              </a:rPr>
              <a:t>المعتمدة </a:t>
            </a:r>
            <a:r>
              <a:rPr lang="ar-EG" sz="1900" b="1" dirty="0">
                <a:solidFill>
                  <a:schemeClr val="tx2">
                    <a:lumMod val="75000"/>
                  </a:schemeClr>
                </a:solidFill>
              </a:rPr>
              <a:t>بالمركز الدولي لتنميه قدرات اعضاء هيئه التدريس والقيادات بجامعة الفيوم.</a:t>
            </a:r>
            <a:endParaRPr lang="en-US" sz="1900" b="1" dirty="0">
              <a:solidFill>
                <a:schemeClr val="tx2">
                  <a:lumMod val="75000"/>
                </a:schemeClr>
              </a:solidFill>
            </a:endParaRPr>
          </a:p>
          <a:p>
            <a:pPr marL="342900" indent="-342900" algn="just">
              <a:buFont typeface="Wingdings" pitchFamily="2" charset="2"/>
              <a:buChar char="v"/>
            </a:pPr>
            <a:r>
              <a:rPr lang="ar-EG" sz="1900" b="1" dirty="0" smtClean="0">
                <a:solidFill>
                  <a:schemeClr val="tx2">
                    <a:lumMod val="75000"/>
                  </a:schemeClr>
                </a:solidFill>
              </a:rPr>
              <a:t>دورة </a:t>
            </a:r>
            <a:r>
              <a:rPr lang="ar-EG" sz="1900" b="1" dirty="0">
                <a:solidFill>
                  <a:schemeClr val="tx2">
                    <a:lumMod val="75000"/>
                  </a:schemeClr>
                </a:solidFill>
              </a:rPr>
              <a:t>تنظيم المؤتمرات </a:t>
            </a:r>
            <a:r>
              <a:rPr lang="ar-EG" sz="1900" b="1" dirty="0" smtClean="0">
                <a:solidFill>
                  <a:schemeClr val="tx2">
                    <a:lumMod val="75000"/>
                  </a:schemeClr>
                </a:solidFill>
              </a:rPr>
              <a:t>العلمية </a:t>
            </a:r>
            <a:r>
              <a:rPr lang="ar-EG" sz="1900" b="1" dirty="0">
                <a:solidFill>
                  <a:schemeClr val="tx2">
                    <a:lumMod val="75000"/>
                  </a:schemeClr>
                </a:solidFill>
              </a:rPr>
              <a:t>بالمركز الدولي لتنميه قدرات اعضاء هيئه التدريس والقيادات بجامعة الفيوم.</a:t>
            </a:r>
            <a:endParaRPr lang="en-US" sz="1900" b="1" dirty="0">
              <a:solidFill>
                <a:schemeClr val="tx2">
                  <a:lumMod val="75000"/>
                </a:schemeClr>
              </a:solidFill>
            </a:endParaRPr>
          </a:p>
          <a:p>
            <a:pPr marL="342900" indent="-342900" algn="just">
              <a:buFont typeface="Wingdings" pitchFamily="2" charset="2"/>
              <a:buChar char="v"/>
            </a:pPr>
            <a:r>
              <a:rPr lang="ar-EG" sz="1900" b="1" dirty="0" smtClean="0">
                <a:solidFill>
                  <a:schemeClr val="tx2">
                    <a:lumMod val="75000"/>
                  </a:schemeClr>
                </a:solidFill>
              </a:rPr>
              <a:t>دورة </a:t>
            </a:r>
            <a:r>
              <a:rPr lang="ar-EG" sz="1900" b="1" dirty="0">
                <a:solidFill>
                  <a:schemeClr val="tx2">
                    <a:lumMod val="75000"/>
                  </a:schemeClr>
                </a:solidFill>
              </a:rPr>
              <a:t>اساليب التقويم والامتحانات بالمركز الدولي لتنميه قدرات اعضاء هيئه التدريس والقيادات بجامعة الفيوم.</a:t>
            </a:r>
            <a:endParaRPr lang="en-US" sz="1900" b="1" dirty="0">
              <a:solidFill>
                <a:schemeClr val="tx2">
                  <a:lumMod val="75000"/>
                </a:schemeClr>
              </a:solidFill>
            </a:endParaRPr>
          </a:p>
          <a:p>
            <a:pPr marL="342900" indent="-342900" algn="just">
              <a:buFont typeface="Wingdings" pitchFamily="2" charset="2"/>
              <a:buChar char="v"/>
            </a:pPr>
            <a:r>
              <a:rPr lang="ar-EG" sz="1900" b="1" dirty="0" smtClean="0">
                <a:solidFill>
                  <a:schemeClr val="tx2">
                    <a:lumMod val="75000"/>
                  </a:schemeClr>
                </a:solidFill>
              </a:rPr>
              <a:t>دوره </a:t>
            </a:r>
            <a:r>
              <a:rPr lang="ar-EG" sz="1900" b="1" dirty="0">
                <a:solidFill>
                  <a:schemeClr val="tx2">
                    <a:lumMod val="75000"/>
                  </a:schemeClr>
                </a:solidFill>
              </a:rPr>
              <a:t>اتخاذ القرارات وحل المشكلات بالمركز الدولي لتنميه قدرات اعضاء هيئه التدريس والقيادات بجامعة الفيوم.</a:t>
            </a:r>
            <a:endParaRPr lang="en-US" sz="1900" b="1" dirty="0">
              <a:solidFill>
                <a:schemeClr val="tx2">
                  <a:lumMod val="75000"/>
                </a:schemeClr>
              </a:solidFill>
            </a:endParaRPr>
          </a:p>
          <a:p>
            <a:pPr marL="342900" indent="-342900" algn="just">
              <a:buFont typeface="Wingdings" pitchFamily="2" charset="2"/>
              <a:buChar char="v"/>
            </a:pPr>
            <a:r>
              <a:rPr lang="ar-EG" sz="1900" b="1" dirty="0" smtClean="0">
                <a:solidFill>
                  <a:schemeClr val="tx2">
                    <a:lumMod val="75000"/>
                  </a:schemeClr>
                </a:solidFill>
              </a:rPr>
              <a:t>دوره </a:t>
            </a:r>
            <a:r>
              <a:rPr lang="ar-EG" sz="1900" b="1" dirty="0">
                <a:solidFill>
                  <a:schemeClr val="tx2">
                    <a:lumMod val="75000"/>
                  </a:schemeClr>
                </a:solidFill>
              </a:rPr>
              <a:t>استخدام الحاسب الالي والحصول علي شهاده </a:t>
            </a:r>
            <a:r>
              <a:rPr lang="en-US" sz="1900" b="1" dirty="0">
                <a:solidFill>
                  <a:schemeClr val="tx2">
                    <a:lumMod val="75000"/>
                  </a:schemeClr>
                </a:solidFill>
              </a:rPr>
              <a:t>ICDL</a:t>
            </a:r>
            <a:r>
              <a:rPr lang="ar-EG" sz="1900" b="1" dirty="0">
                <a:solidFill>
                  <a:schemeClr val="tx2">
                    <a:lumMod val="75000"/>
                  </a:schemeClr>
                </a:solidFill>
              </a:rPr>
              <a:t>  من جامعه الفيوم.</a:t>
            </a:r>
            <a:endParaRPr lang="en-US" sz="1900" b="1" dirty="0">
              <a:solidFill>
                <a:schemeClr val="tx2">
                  <a:lumMod val="75000"/>
                </a:schemeClr>
              </a:solidFill>
            </a:endParaRPr>
          </a:p>
          <a:p>
            <a:pPr marL="342900" indent="-342900" algn="just">
              <a:buFont typeface="Wingdings" pitchFamily="2" charset="2"/>
              <a:buChar char="v"/>
            </a:pPr>
            <a:r>
              <a:rPr lang="ar-EG" sz="1900" b="1" dirty="0" smtClean="0">
                <a:solidFill>
                  <a:schemeClr val="tx2">
                    <a:lumMod val="75000"/>
                  </a:schemeClr>
                </a:solidFill>
              </a:rPr>
              <a:t>دورة </a:t>
            </a:r>
            <a:r>
              <a:rPr lang="ar-EG" sz="1900" b="1" dirty="0">
                <a:solidFill>
                  <a:schemeClr val="tx2">
                    <a:lumMod val="75000"/>
                  </a:schemeClr>
                </a:solidFill>
              </a:rPr>
              <a:t>برنامج </a:t>
            </a:r>
            <a:r>
              <a:rPr lang="ar-EG" sz="1900" b="1" dirty="0" err="1">
                <a:solidFill>
                  <a:schemeClr val="tx2">
                    <a:lumMod val="75000"/>
                  </a:schemeClr>
                </a:solidFill>
              </a:rPr>
              <a:t>التويفل</a:t>
            </a:r>
            <a:r>
              <a:rPr lang="ar-EG" sz="1900" b="1" dirty="0">
                <a:solidFill>
                  <a:schemeClr val="tx2">
                    <a:lumMod val="75000"/>
                  </a:schemeClr>
                </a:solidFill>
              </a:rPr>
              <a:t> الدولي من كليه </a:t>
            </a:r>
            <a:r>
              <a:rPr lang="ar-EG" sz="1900" b="1" dirty="0" smtClean="0">
                <a:solidFill>
                  <a:schemeClr val="tx2">
                    <a:lumMod val="75000"/>
                  </a:schemeClr>
                </a:solidFill>
              </a:rPr>
              <a:t>التربية </a:t>
            </a:r>
            <a:r>
              <a:rPr lang="ar-EG" sz="1900" b="1" dirty="0">
                <a:solidFill>
                  <a:schemeClr val="tx2">
                    <a:lumMod val="75000"/>
                  </a:schemeClr>
                </a:solidFill>
              </a:rPr>
              <a:t>جامعة عين شمس. </a:t>
            </a:r>
            <a:endParaRPr lang="en-US" sz="1900" b="1" dirty="0">
              <a:solidFill>
                <a:schemeClr val="tx2">
                  <a:lumMod val="75000"/>
                </a:schemeClr>
              </a:solidFill>
            </a:endParaRPr>
          </a:p>
          <a:p>
            <a:pPr marL="342900" indent="-342900" algn="just">
              <a:buFont typeface="Wingdings" pitchFamily="2" charset="2"/>
              <a:buChar char="v"/>
            </a:pPr>
            <a:r>
              <a:rPr lang="ar-EG" sz="1900" b="1" dirty="0" smtClean="0">
                <a:solidFill>
                  <a:schemeClr val="tx2">
                    <a:lumMod val="75000"/>
                  </a:schemeClr>
                </a:solidFill>
              </a:rPr>
              <a:t>دورة </a:t>
            </a:r>
            <a:r>
              <a:rPr lang="ar-EG" sz="1900" b="1" dirty="0">
                <a:solidFill>
                  <a:schemeClr val="tx2">
                    <a:lumMod val="75000"/>
                  </a:schemeClr>
                </a:solidFill>
              </a:rPr>
              <a:t>برنامج </a:t>
            </a:r>
            <a:r>
              <a:rPr lang="ar-EG" sz="1900" b="1" dirty="0" err="1">
                <a:solidFill>
                  <a:schemeClr val="tx2">
                    <a:lumMod val="75000"/>
                  </a:schemeClr>
                </a:solidFill>
              </a:rPr>
              <a:t>التويفل</a:t>
            </a:r>
            <a:r>
              <a:rPr lang="ar-EG" sz="1900" b="1" dirty="0">
                <a:solidFill>
                  <a:schemeClr val="tx2">
                    <a:lumMod val="75000"/>
                  </a:schemeClr>
                </a:solidFill>
              </a:rPr>
              <a:t> الدولي من وحده الاستشارات </a:t>
            </a:r>
            <a:r>
              <a:rPr lang="ar-EG" sz="1900" b="1" dirty="0" smtClean="0">
                <a:solidFill>
                  <a:schemeClr val="tx2">
                    <a:lumMod val="75000"/>
                  </a:schemeClr>
                </a:solidFill>
              </a:rPr>
              <a:t>النفسية </a:t>
            </a:r>
            <a:r>
              <a:rPr lang="ar-EG" sz="1900" b="1" dirty="0">
                <a:solidFill>
                  <a:schemeClr val="tx2">
                    <a:lumMod val="75000"/>
                  </a:schemeClr>
                </a:solidFill>
              </a:rPr>
              <a:t>بكليه </a:t>
            </a:r>
            <a:r>
              <a:rPr lang="ar-EG" sz="1900" b="1" dirty="0" smtClean="0">
                <a:solidFill>
                  <a:schemeClr val="tx2">
                    <a:lumMod val="75000"/>
                  </a:schemeClr>
                </a:solidFill>
              </a:rPr>
              <a:t>الآداب </a:t>
            </a:r>
            <a:r>
              <a:rPr lang="ar-EG" sz="1900" b="1" dirty="0">
                <a:solidFill>
                  <a:schemeClr val="tx2">
                    <a:lumMod val="75000"/>
                  </a:schemeClr>
                </a:solidFill>
              </a:rPr>
              <a:t>جامعه عين شمس.</a:t>
            </a:r>
            <a:endParaRPr lang="en-US" sz="1900" b="1" dirty="0">
              <a:solidFill>
                <a:schemeClr val="tx2">
                  <a:lumMod val="75000"/>
                </a:schemeClr>
              </a:solidFill>
            </a:endParaRPr>
          </a:p>
        </p:txBody>
      </p:sp>
      <p:sp>
        <p:nvSpPr>
          <p:cNvPr id="53" name="Rectangle 52"/>
          <p:cNvSpPr/>
          <p:nvPr/>
        </p:nvSpPr>
        <p:spPr>
          <a:xfrm>
            <a:off x="573012" y="5136155"/>
            <a:ext cx="2425640" cy="1015663"/>
          </a:xfrm>
          <a:prstGeom prst="rect">
            <a:avLst/>
          </a:prstGeom>
        </p:spPr>
        <p:txBody>
          <a:bodyPr wrap="square">
            <a:spAutoFit/>
          </a:bodyPr>
          <a:lstStyle/>
          <a:p>
            <a:pPr algn="ctr"/>
            <a:r>
              <a:rPr lang="ar-EG" sz="2000" b="1" dirty="0" smtClean="0"/>
              <a:t>مدرس علم النفس</a:t>
            </a:r>
          </a:p>
          <a:p>
            <a:pPr algn="ctr"/>
            <a:r>
              <a:rPr lang="ar-EG" sz="2000" b="1" dirty="0" smtClean="0"/>
              <a:t>كلية </a:t>
            </a:r>
            <a:r>
              <a:rPr lang="ar-EG" sz="2000" b="1" dirty="0"/>
              <a:t>الآداب </a:t>
            </a:r>
            <a:endParaRPr lang="ar-EG" sz="2000" b="1" dirty="0" smtClean="0"/>
          </a:p>
          <a:p>
            <a:pPr algn="ctr"/>
            <a:r>
              <a:rPr lang="ar-EG" sz="2000" b="1" dirty="0" smtClean="0"/>
              <a:t>جامعة </a:t>
            </a:r>
            <a:r>
              <a:rPr lang="ar-EG" sz="2000" b="1" dirty="0"/>
              <a:t>الفيوم</a:t>
            </a:r>
          </a:p>
        </p:txBody>
      </p:sp>
      <p:sp>
        <p:nvSpPr>
          <p:cNvPr id="28" name="Rectangle 27"/>
          <p:cNvSpPr/>
          <p:nvPr/>
        </p:nvSpPr>
        <p:spPr>
          <a:xfrm>
            <a:off x="3025416" y="1660357"/>
            <a:ext cx="2986744" cy="440942"/>
          </a:xfrm>
          <a:prstGeom prst="rect">
            <a:avLst/>
          </a:prstGeom>
          <a:noFill/>
          <a:ln>
            <a:noFill/>
          </a:ln>
        </p:spPr>
        <p:style>
          <a:lnRef idx="3">
            <a:schemeClr val="lt1"/>
          </a:lnRef>
          <a:fillRef idx="1">
            <a:schemeClr val="accent5"/>
          </a:fillRef>
          <a:effectRef idx="1">
            <a:schemeClr val="accent5"/>
          </a:effectRef>
          <a:fontRef idx="minor">
            <a:schemeClr val="lt1"/>
          </a:fontRef>
        </p:style>
      </p:sp>
      <p:sp>
        <p:nvSpPr>
          <p:cNvPr id="4" name="Rectangle 3"/>
          <p:cNvSpPr/>
          <p:nvPr/>
        </p:nvSpPr>
        <p:spPr>
          <a:xfrm>
            <a:off x="5521424" y="294988"/>
            <a:ext cx="1008112" cy="707886"/>
          </a:xfrm>
          <a:prstGeom prst="rect">
            <a:avLst/>
          </a:prstGeom>
        </p:spPr>
        <p:txBody>
          <a:bodyPr wrap="square">
            <a:spAutoFit/>
          </a:bodyPr>
          <a:lstStyle/>
          <a:p>
            <a:pPr algn="ctr"/>
            <a:r>
              <a:rPr lang="ar-EG" sz="2000" b="1" dirty="0">
                <a:solidFill>
                  <a:schemeClr val="bg1"/>
                </a:solidFill>
              </a:rPr>
              <a:t>الدورات التدريبية</a:t>
            </a:r>
          </a:p>
        </p:txBody>
      </p:sp>
      <p:sp>
        <p:nvSpPr>
          <p:cNvPr id="7" name="Rectangle 6"/>
          <p:cNvSpPr/>
          <p:nvPr/>
        </p:nvSpPr>
        <p:spPr>
          <a:xfrm>
            <a:off x="864660" y="1831506"/>
            <a:ext cx="1972015" cy="461665"/>
          </a:xfrm>
          <a:prstGeom prst="rect">
            <a:avLst/>
          </a:prstGeom>
        </p:spPr>
        <p:txBody>
          <a:bodyPr wrap="none">
            <a:spAutoFit/>
          </a:bodyPr>
          <a:lstStyle/>
          <a:p>
            <a:r>
              <a:rPr lang="ar-EG" sz="2400" b="1" dirty="0">
                <a:solidFill>
                  <a:srgbClr val="002060"/>
                </a:solidFill>
              </a:rPr>
              <a:t>د/ علاء محمد عليوة</a:t>
            </a:r>
          </a:p>
        </p:txBody>
      </p:sp>
      <p:pic>
        <p:nvPicPr>
          <p:cNvPr id="29" name="Picture 28"/>
          <p:cNvPicPr>
            <a:picLocks noChangeAspect="1"/>
          </p:cNvPicPr>
          <p:nvPr/>
        </p:nvPicPr>
        <p:blipFill rotWithShape="1">
          <a:blip r:embed="rId2" cstate="print">
            <a:extLst>
              <a:ext uri="{28A0092B-C50C-407E-A947-70E740481C1C}">
                <a14:useLocalDpi xmlns:a14="http://schemas.microsoft.com/office/drawing/2010/main" xmlns="" val="0"/>
              </a:ext>
            </a:extLst>
          </a:blip>
          <a:srcRect l="2479" r="-596" b="11570"/>
          <a:stretch/>
        </p:blipFill>
        <p:spPr>
          <a:xfrm>
            <a:off x="611771" y="2444926"/>
            <a:ext cx="2158080" cy="2424234"/>
          </a:xfrm>
          <a:prstGeom prst="ellipse">
            <a:avLst/>
          </a:prstGeom>
          <a:ln w="19050" cap="rnd">
            <a:solidFill>
              <a:schemeClr val="bg1"/>
            </a:solidFill>
            <a:prstDash val="solid"/>
          </a:ln>
          <a:effectLst>
            <a:outerShdw blurRad="127000" algn="bl" rotWithShape="0">
              <a:srgbClr val="000000"/>
            </a:outerShdw>
          </a:effectLst>
        </p:spPr>
      </p:pic>
      <p:sp>
        <p:nvSpPr>
          <p:cNvPr id="30" name="Rectangle 29"/>
          <p:cNvSpPr/>
          <p:nvPr/>
        </p:nvSpPr>
        <p:spPr>
          <a:xfrm>
            <a:off x="371264" y="525820"/>
            <a:ext cx="2627388" cy="954107"/>
          </a:xfrm>
          <a:prstGeom prst="rect">
            <a:avLst/>
          </a:prstGeom>
        </p:spPr>
        <p:txBody>
          <a:bodyPr wrap="square">
            <a:spAutoFit/>
          </a:bodyPr>
          <a:lstStyle/>
          <a:p>
            <a:pPr algn="ctr"/>
            <a:r>
              <a:rPr lang="ar-EG" sz="2800" b="1" dirty="0" smtClean="0">
                <a:solidFill>
                  <a:srgbClr val="C00000"/>
                </a:solidFill>
              </a:rPr>
              <a:t>ن</a:t>
            </a:r>
            <a:r>
              <a:rPr lang="ar-EG" sz="2800" b="1" dirty="0">
                <a:solidFill>
                  <a:srgbClr val="C00000"/>
                </a:solidFill>
              </a:rPr>
              <a:t>بذة عن القائمين </a:t>
            </a:r>
            <a:r>
              <a:rPr lang="ar-EG" sz="2800" b="1" dirty="0" smtClean="0">
                <a:solidFill>
                  <a:srgbClr val="240CB4"/>
                </a:solidFill>
              </a:rPr>
              <a:t>بالأنشطة الفردية</a:t>
            </a:r>
            <a:endParaRPr lang="en-US" sz="2800" b="1" dirty="0">
              <a:solidFill>
                <a:srgbClr val="240CB4"/>
              </a:solidFill>
            </a:endParaRPr>
          </a:p>
        </p:txBody>
      </p:sp>
      <p:grpSp>
        <p:nvGrpSpPr>
          <p:cNvPr id="12" name="Group 11"/>
          <p:cNvGrpSpPr/>
          <p:nvPr/>
        </p:nvGrpSpPr>
        <p:grpSpPr>
          <a:xfrm>
            <a:off x="6315075" y="76200"/>
            <a:ext cx="838200" cy="464896"/>
            <a:chOff x="2667000" y="57804"/>
            <a:chExt cx="838200" cy="464896"/>
          </a:xfrm>
        </p:grpSpPr>
        <p:sp>
          <p:nvSpPr>
            <p:cNvPr id="13" name="Rectangle 12"/>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14" name="Oval 13"/>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15" name="Rectangle 14"/>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10</a:t>
              </a:r>
              <a:endParaRPr lang="en-US" sz="2400" b="1" dirty="0">
                <a:solidFill>
                  <a:schemeClr val="bg1"/>
                </a:solidFill>
              </a:endParaRPr>
            </a:p>
          </p:txBody>
        </p:sp>
      </p:grpSp>
    </p:spTree>
    <p:extLst>
      <p:ext uri="{BB962C8B-B14F-4D97-AF65-F5344CB8AC3E}">
        <p14:creationId xmlns:p14="http://schemas.microsoft.com/office/powerpoint/2010/main" xmlns="" val="2623893789"/>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562725" y="971017"/>
            <a:ext cx="1813520" cy="5645969"/>
            <a:chOff x="5969496" y="549654"/>
            <a:chExt cx="1813520" cy="5240746"/>
          </a:xfrm>
        </p:grpSpPr>
        <p:sp>
          <p:nvSpPr>
            <p:cNvPr id="11" name="Rounded Rectangle 10"/>
            <p:cNvSpPr/>
            <p:nvPr/>
          </p:nvSpPr>
          <p:spPr>
            <a:xfrm>
              <a:off x="5969496" y="910464"/>
              <a:ext cx="1813520" cy="4879936"/>
            </a:xfrm>
            <a:prstGeom prst="roundRect">
              <a:avLst>
                <a:gd name="adj" fmla="val 10499"/>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EG"/>
            </a:p>
          </p:txBody>
        </p:sp>
        <p:sp>
          <p:nvSpPr>
            <p:cNvPr id="17" name="Oval 16"/>
            <p:cNvSpPr/>
            <p:nvPr/>
          </p:nvSpPr>
          <p:spPr>
            <a:xfrm>
              <a:off x="6412951" y="549654"/>
              <a:ext cx="953250" cy="953250"/>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EG"/>
            </a:p>
          </p:txBody>
        </p:sp>
      </p:grpSp>
      <p:sp>
        <p:nvSpPr>
          <p:cNvPr id="26" name="Rectangle 25"/>
          <p:cNvSpPr/>
          <p:nvPr/>
        </p:nvSpPr>
        <p:spPr>
          <a:xfrm>
            <a:off x="6589220" y="1984950"/>
            <a:ext cx="1868980" cy="4632037"/>
          </a:xfrm>
          <a:prstGeom prst="rect">
            <a:avLst/>
          </a:prstGeom>
        </p:spPr>
        <p:txBody>
          <a:bodyPr wrap="square">
            <a:spAutoFit/>
          </a:bodyPr>
          <a:lstStyle/>
          <a:p>
            <a:pPr algn="ctr" latinLnBrk="1"/>
            <a:r>
              <a:rPr lang="ar-EG" sz="1900" b="1" dirty="0">
                <a:solidFill>
                  <a:schemeClr val="tx2">
                    <a:lumMod val="75000"/>
                  </a:schemeClr>
                </a:solidFill>
              </a:rPr>
              <a:t>ندوة </a:t>
            </a:r>
            <a:r>
              <a:rPr lang="ar-EG" sz="2000" b="1" dirty="0" smtClean="0">
                <a:solidFill>
                  <a:srgbClr val="002060"/>
                </a:solidFill>
              </a:rPr>
              <a:t>تدريب</a:t>
            </a:r>
          </a:p>
          <a:p>
            <a:pPr algn="ctr" latinLnBrk="1"/>
            <a:r>
              <a:rPr lang="ar-EG" sz="2000" b="1" dirty="0" smtClean="0">
                <a:solidFill>
                  <a:srgbClr val="002060"/>
                </a:solidFill>
              </a:rPr>
              <a:t>مجموعة </a:t>
            </a:r>
            <a:r>
              <a:rPr lang="ar-EG" sz="2000" b="1" dirty="0">
                <a:solidFill>
                  <a:srgbClr val="002060"/>
                </a:solidFill>
              </a:rPr>
              <a:t>من </a:t>
            </a:r>
          </a:p>
          <a:p>
            <a:pPr algn="ctr" latinLnBrk="1"/>
            <a:r>
              <a:rPr lang="ar-EG" sz="2000" b="1" dirty="0">
                <a:solidFill>
                  <a:srgbClr val="002060"/>
                </a:solidFill>
              </a:rPr>
              <a:t>أئمة المساجد </a:t>
            </a:r>
            <a:endParaRPr lang="ar-EG" sz="2000" b="1" dirty="0" smtClean="0">
              <a:solidFill>
                <a:srgbClr val="002060"/>
              </a:solidFill>
            </a:endParaRPr>
          </a:p>
          <a:p>
            <a:pPr algn="ctr" latinLnBrk="1"/>
            <a:r>
              <a:rPr lang="ar-EG" sz="2000" b="1" dirty="0" smtClean="0">
                <a:solidFill>
                  <a:srgbClr val="002060"/>
                </a:solidFill>
              </a:rPr>
              <a:t>ضمن </a:t>
            </a:r>
            <a:endParaRPr lang="ar-EG" sz="2000" b="1" dirty="0">
              <a:solidFill>
                <a:srgbClr val="002060"/>
              </a:solidFill>
            </a:endParaRPr>
          </a:p>
          <a:p>
            <a:pPr algn="ctr" latinLnBrk="1"/>
            <a:r>
              <a:rPr lang="ar-EG" sz="2000" b="1" dirty="0">
                <a:solidFill>
                  <a:srgbClr val="002060"/>
                </a:solidFill>
              </a:rPr>
              <a:t>فاعليات الدورة </a:t>
            </a:r>
          </a:p>
          <a:p>
            <a:pPr algn="ctr" latinLnBrk="1"/>
            <a:r>
              <a:rPr lang="ar-EG" sz="2000" b="1" dirty="0">
                <a:solidFill>
                  <a:srgbClr val="002060"/>
                </a:solidFill>
              </a:rPr>
              <a:t>التدريبية للأئمة </a:t>
            </a:r>
          </a:p>
          <a:p>
            <a:pPr algn="ctr" latinLnBrk="1"/>
            <a:r>
              <a:rPr lang="ar-EG" sz="2000" b="1" dirty="0">
                <a:solidFill>
                  <a:srgbClr val="002060"/>
                </a:solidFill>
              </a:rPr>
              <a:t>والدعاة والواعظات </a:t>
            </a:r>
          </a:p>
          <a:p>
            <a:pPr algn="ctr" latinLnBrk="1"/>
            <a:r>
              <a:rPr lang="ar-EG" sz="2000" b="1" dirty="0">
                <a:solidFill>
                  <a:srgbClr val="002060"/>
                </a:solidFill>
              </a:rPr>
              <a:t>التي نظمتها جامعة </a:t>
            </a:r>
          </a:p>
          <a:p>
            <a:pPr algn="ctr" latinLnBrk="1"/>
            <a:r>
              <a:rPr lang="ar-EG" sz="2000" b="1" dirty="0">
                <a:solidFill>
                  <a:srgbClr val="002060"/>
                </a:solidFill>
              </a:rPr>
              <a:t>الفيوم بالتعاون مع </a:t>
            </a:r>
            <a:endParaRPr lang="ar-EG" sz="2000" b="1" dirty="0" smtClean="0">
              <a:solidFill>
                <a:srgbClr val="002060"/>
              </a:solidFill>
            </a:endParaRPr>
          </a:p>
          <a:p>
            <a:pPr algn="ctr" latinLnBrk="1"/>
            <a:r>
              <a:rPr lang="ar-EG" sz="2000" b="1" dirty="0" smtClean="0">
                <a:solidFill>
                  <a:srgbClr val="002060"/>
                </a:solidFill>
              </a:rPr>
              <a:t>وزارة </a:t>
            </a:r>
            <a:r>
              <a:rPr lang="ar-EG" sz="2000" b="1" dirty="0">
                <a:solidFill>
                  <a:srgbClr val="002060"/>
                </a:solidFill>
              </a:rPr>
              <a:t>الأوقاف. </a:t>
            </a:r>
            <a:endParaRPr lang="en-US" sz="2000" b="1" dirty="0">
              <a:solidFill>
                <a:srgbClr val="002060"/>
              </a:solidFill>
            </a:endParaRPr>
          </a:p>
          <a:p>
            <a:pPr algn="ctr"/>
            <a:r>
              <a:rPr lang="ar-EG" sz="1900" b="1" dirty="0" smtClean="0">
                <a:solidFill>
                  <a:schemeClr val="tx2">
                    <a:lumMod val="75000"/>
                  </a:schemeClr>
                </a:solidFill>
              </a:rPr>
              <a:t>ومشاركته </a:t>
            </a:r>
            <a:r>
              <a:rPr lang="ar-EG" sz="1900" b="1" dirty="0">
                <a:solidFill>
                  <a:schemeClr val="tx2">
                    <a:lumMod val="75000"/>
                  </a:schemeClr>
                </a:solidFill>
              </a:rPr>
              <a:t>بتغيير الاتجاهات النفسية والتأثير في </a:t>
            </a:r>
            <a:r>
              <a:rPr lang="ar-EG" sz="1900" b="1" dirty="0" err="1">
                <a:solidFill>
                  <a:schemeClr val="tx2">
                    <a:lumMod val="75000"/>
                  </a:schemeClr>
                </a:solidFill>
              </a:rPr>
              <a:t>الرأى</a:t>
            </a:r>
            <a:r>
              <a:rPr lang="ar-EG" sz="1900" b="1" dirty="0">
                <a:solidFill>
                  <a:schemeClr val="tx2">
                    <a:lumMod val="75000"/>
                  </a:schemeClr>
                </a:solidFill>
              </a:rPr>
              <a:t> </a:t>
            </a:r>
            <a:r>
              <a:rPr lang="ar-EG" sz="1900" b="1" dirty="0" smtClean="0">
                <a:solidFill>
                  <a:schemeClr val="tx2">
                    <a:lumMod val="75000"/>
                  </a:schemeClr>
                </a:solidFill>
              </a:rPr>
              <a:t>العام وذلك عام 2021</a:t>
            </a:r>
            <a:endParaRPr lang="en-US" sz="1900" b="1" dirty="0">
              <a:solidFill>
                <a:schemeClr val="tx2">
                  <a:lumMod val="75000"/>
                </a:schemeClr>
              </a:solidFill>
            </a:endParaRPr>
          </a:p>
        </p:txBody>
      </p:sp>
      <p:sp>
        <p:nvSpPr>
          <p:cNvPr id="53" name="Rectangle 52"/>
          <p:cNvSpPr/>
          <p:nvPr/>
        </p:nvSpPr>
        <p:spPr>
          <a:xfrm>
            <a:off x="1079560" y="4875903"/>
            <a:ext cx="2425640" cy="1015663"/>
          </a:xfrm>
          <a:prstGeom prst="rect">
            <a:avLst/>
          </a:prstGeom>
        </p:spPr>
        <p:txBody>
          <a:bodyPr wrap="square">
            <a:spAutoFit/>
          </a:bodyPr>
          <a:lstStyle/>
          <a:p>
            <a:pPr algn="ctr"/>
            <a:r>
              <a:rPr lang="ar-EG" sz="2000" b="1" dirty="0" smtClean="0"/>
              <a:t>مدرس علم النفس</a:t>
            </a:r>
          </a:p>
          <a:p>
            <a:pPr algn="ctr"/>
            <a:r>
              <a:rPr lang="ar-EG" sz="2000" b="1" dirty="0" smtClean="0"/>
              <a:t>كلية </a:t>
            </a:r>
            <a:r>
              <a:rPr lang="ar-EG" sz="2000" b="1" dirty="0"/>
              <a:t>الآداب </a:t>
            </a:r>
            <a:endParaRPr lang="ar-EG" sz="2000" b="1" dirty="0" smtClean="0"/>
          </a:p>
          <a:p>
            <a:pPr algn="ctr"/>
            <a:r>
              <a:rPr lang="ar-EG" sz="2000" b="1" dirty="0" smtClean="0"/>
              <a:t>جامعة </a:t>
            </a:r>
            <a:r>
              <a:rPr lang="ar-EG" sz="2000" b="1" dirty="0"/>
              <a:t>الفيوم</a:t>
            </a:r>
          </a:p>
        </p:txBody>
      </p:sp>
      <p:sp>
        <p:nvSpPr>
          <p:cNvPr id="28" name="Rectangle 27"/>
          <p:cNvSpPr/>
          <p:nvPr/>
        </p:nvSpPr>
        <p:spPr>
          <a:xfrm>
            <a:off x="3025416" y="1660357"/>
            <a:ext cx="2986744" cy="440942"/>
          </a:xfrm>
          <a:prstGeom prst="rect">
            <a:avLst/>
          </a:prstGeom>
          <a:noFill/>
          <a:ln>
            <a:noFill/>
          </a:ln>
        </p:spPr>
        <p:style>
          <a:lnRef idx="3">
            <a:schemeClr val="lt1"/>
          </a:lnRef>
          <a:fillRef idx="1">
            <a:schemeClr val="accent5"/>
          </a:fillRef>
          <a:effectRef idx="1">
            <a:schemeClr val="accent5"/>
          </a:effectRef>
          <a:fontRef idx="minor">
            <a:schemeClr val="lt1"/>
          </a:fontRef>
        </p:style>
      </p:sp>
      <p:sp>
        <p:nvSpPr>
          <p:cNvPr id="4" name="Rectangle 3"/>
          <p:cNvSpPr/>
          <p:nvPr/>
        </p:nvSpPr>
        <p:spPr>
          <a:xfrm>
            <a:off x="6981825" y="1263889"/>
            <a:ext cx="1008112" cy="400110"/>
          </a:xfrm>
          <a:prstGeom prst="rect">
            <a:avLst/>
          </a:prstGeom>
        </p:spPr>
        <p:txBody>
          <a:bodyPr wrap="square">
            <a:spAutoFit/>
          </a:bodyPr>
          <a:lstStyle/>
          <a:p>
            <a:pPr algn="ctr"/>
            <a:r>
              <a:rPr lang="ar-EG" sz="2000" b="1" dirty="0" smtClean="0">
                <a:solidFill>
                  <a:schemeClr val="bg1"/>
                </a:solidFill>
              </a:rPr>
              <a:t>الندوات</a:t>
            </a:r>
            <a:endParaRPr lang="ar-EG" sz="2000" b="1" dirty="0">
              <a:solidFill>
                <a:schemeClr val="bg1"/>
              </a:solidFill>
            </a:endParaRPr>
          </a:p>
        </p:txBody>
      </p:sp>
      <p:sp>
        <p:nvSpPr>
          <p:cNvPr id="7" name="Rectangle 6"/>
          <p:cNvSpPr/>
          <p:nvPr/>
        </p:nvSpPr>
        <p:spPr>
          <a:xfrm>
            <a:off x="1507293" y="1447800"/>
            <a:ext cx="1444626" cy="461665"/>
          </a:xfrm>
          <a:prstGeom prst="rect">
            <a:avLst/>
          </a:prstGeom>
        </p:spPr>
        <p:txBody>
          <a:bodyPr wrap="none">
            <a:spAutoFit/>
          </a:bodyPr>
          <a:lstStyle/>
          <a:p>
            <a:r>
              <a:rPr lang="ar-EG" sz="2400" b="1" dirty="0">
                <a:solidFill>
                  <a:srgbClr val="002060"/>
                </a:solidFill>
              </a:rPr>
              <a:t>د. محمد فتحي </a:t>
            </a:r>
          </a:p>
        </p:txBody>
      </p:sp>
      <p:sp>
        <p:nvSpPr>
          <p:cNvPr id="30" name="Rectangle 29"/>
          <p:cNvSpPr/>
          <p:nvPr/>
        </p:nvSpPr>
        <p:spPr>
          <a:xfrm>
            <a:off x="3530600" y="903570"/>
            <a:ext cx="2627388" cy="954107"/>
          </a:xfrm>
          <a:prstGeom prst="rect">
            <a:avLst/>
          </a:prstGeom>
        </p:spPr>
        <p:txBody>
          <a:bodyPr wrap="square">
            <a:spAutoFit/>
          </a:bodyPr>
          <a:lstStyle/>
          <a:p>
            <a:pPr algn="ctr"/>
            <a:r>
              <a:rPr lang="ar-EG" sz="2800" b="1" dirty="0" smtClean="0">
                <a:solidFill>
                  <a:srgbClr val="C00000"/>
                </a:solidFill>
              </a:rPr>
              <a:t>ن</a:t>
            </a:r>
            <a:r>
              <a:rPr lang="ar-EG" sz="2800" b="1" dirty="0">
                <a:solidFill>
                  <a:srgbClr val="C00000"/>
                </a:solidFill>
              </a:rPr>
              <a:t>بذة عن القائمين </a:t>
            </a:r>
            <a:r>
              <a:rPr lang="ar-EG" sz="2800" b="1" dirty="0" smtClean="0">
                <a:solidFill>
                  <a:srgbClr val="240CB4"/>
                </a:solidFill>
              </a:rPr>
              <a:t>بالأنشطة الفردية</a:t>
            </a:r>
            <a:endParaRPr lang="en-US" sz="2800" b="1" dirty="0">
              <a:solidFill>
                <a:srgbClr val="240CB4"/>
              </a:solidFill>
            </a:endParaRPr>
          </a:p>
        </p:txBody>
      </p:sp>
      <p:grpSp>
        <p:nvGrpSpPr>
          <p:cNvPr id="12" name="Group 11"/>
          <p:cNvGrpSpPr/>
          <p:nvPr/>
        </p:nvGrpSpPr>
        <p:grpSpPr>
          <a:xfrm>
            <a:off x="7772400" y="885174"/>
            <a:ext cx="838200" cy="464896"/>
            <a:chOff x="2667000" y="57804"/>
            <a:chExt cx="838200" cy="464896"/>
          </a:xfrm>
        </p:grpSpPr>
        <p:sp>
          <p:nvSpPr>
            <p:cNvPr id="13" name="Rectangle 12"/>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14" name="Oval 13"/>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15" name="Rectangle 14"/>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1</a:t>
              </a:r>
              <a:endParaRPr lang="en-US" sz="2400" b="1" dirty="0">
                <a:solidFill>
                  <a:schemeClr val="bg1"/>
                </a:solidFill>
              </a:endParaRPr>
            </a:p>
          </p:txBody>
        </p:sp>
      </p:grpSp>
      <p:pic>
        <p:nvPicPr>
          <p:cNvPr id="16" name="Picture 4" descr="C:\Users\dahb\Downloads\WhatsApp Image 2021-09-12 at 2.25.23 PM.jpe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511" t="22205" r="12511" b="25871"/>
          <a:stretch/>
        </p:blipFill>
        <p:spPr bwMode="auto">
          <a:xfrm>
            <a:off x="1079560" y="2112665"/>
            <a:ext cx="2256630" cy="2536190"/>
          </a:xfrm>
          <a:prstGeom prst="ellipse">
            <a:avLst/>
          </a:prstGeom>
          <a:ln w="28575" cap="rnd">
            <a:solidFill>
              <a:schemeClr val="bg1"/>
            </a:solidFill>
            <a:prstDash val="solid"/>
          </a:ln>
          <a:effectLst>
            <a:outerShdw blurRad="127000" algn="bl" rotWithShape="0">
              <a:srgbClr val="000000"/>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3303713"/>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54743" y="214040"/>
            <a:ext cx="1368152" cy="5159176"/>
            <a:chOff x="4508565" y="528109"/>
            <a:chExt cx="1368152" cy="5159176"/>
          </a:xfrm>
        </p:grpSpPr>
        <p:sp>
          <p:nvSpPr>
            <p:cNvPr id="47" name="Rounded Rectangle 46"/>
            <p:cNvSpPr/>
            <p:nvPr/>
          </p:nvSpPr>
          <p:spPr>
            <a:xfrm>
              <a:off x="4508565" y="910463"/>
              <a:ext cx="1368152" cy="4776822"/>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EG"/>
            </a:p>
          </p:txBody>
        </p:sp>
        <p:sp>
          <p:nvSpPr>
            <p:cNvPr id="48" name="Oval 47"/>
            <p:cNvSpPr/>
            <p:nvPr/>
          </p:nvSpPr>
          <p:spPr>
            <a:xfrm>
              <a:off x="4716016" y="528109"/>
              <a:ext cx="953250" cy="953250"/>
            </a:xfrm>
            <a:prstGeom prst="ellips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EG"/>
            </a:p>
          </p:txBody>
        </p:sp>
        <p:sp>
          <p:nvSpPr>
            <p:cNvPr id="49" name="Rectangle 48"/>
            <p:cNvSpPr/>
            <p:nvPr/>
          </p:nvSpPr>
          <p:spPr>
            <a:xfrm>
              <a:off x="4633261" y="677788"/>
              <a:ext cx="1042405" cy="646331"/>
            </a:xfrm>
            <a:prstGeom prst="rect">
              <a:avLst/>
            </a:prstGeom>
          </p:spPr>
          <p:txBody>
            <a:bodyPr wrap="square">
              <a:spAutoFit/>
            </a:bodyPr>
            <a:lstStyle/>
            <a:p>
              <a:pPr algn="ctr"/>
              <a:r>
                <a:rPr lang="ar-EG" b="1" dirty="0" smtClean="0">
                  <a:solidFill>
                    <a:schemeClr val="bg1"/>
                  </a:solidFill>
                </a:rPr>
                <a:t>الابحاث  </a:t>
              </a:r>
              <a:r>
                <a:rPr lang="ar-EG" b="1" dirty="0">
                  <a:solidFill>
                    <a:schemeClr val="bg1"/>
                  </a:solidFill>
                </a:rPr>
                <a:t>العلمية</a:t>
              </a:r>
            </a:p>
          </p:txBody>
        </p:sp>
      </p:grpSp>
      <p:grpSp>
        <p:nvGrpSpPr>
          <p:cNvPr id="23" name="Group 22"/>
          <p:cNvGrpSpPr/>
          <p:nvPr/>
        </p:nvGrpSpPr>
        <p:grpSpPr>
          <a:xfrm>
            <a:off x="1670472" y="2348880"/>
            <a:ext cx="5896148" cy="4320480"/>
            <a:chOff x="5274956" y="505138"/>
            <a:chExt cx="5896148" cy="4320480"/>
          </a:xfrm>
        </p:grpSpPr>
        <p:sp>
          <p:nvSpPr>
            <p:cNvPr id="3" name="Rounded Rectangle 2"/>
            <p:cNvSpPr/>
            <p:nvPr/>
          </p:nvSpPr>
          <p:spPr>
            <a:xfrm>
              <a:off x="5274956" y="910464"/>
              <a:ext cx="5896148" cy="3915154"/>
            </a:xfrm>
            <a:prstGeom prst="roundRect">
              <a:avLst>
                <a:gd name="adj" fmla="val 5491"/>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EG"/>
            </a:p>
          </p:txBody>
        </p:sp>
        <p:sp>
          <p:nvSpPr>
            <p:cNvPr id="5" name="Oval 4"/>
            <p:cNvSpPr/>
            <p:nvPr/>
          </p:nvSpPr>
          <p:spPr>
            <a:xfrm>
              <a:off x="7512711" y="505138"/>
              <a:ext cx="953250" cy="95325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EG"/>
            </a:p>
          </p:txBody>
        </p:sp>
        <p:sp>
          <p:nvSpPr>
            <p:cNvPr id="6" name="Rectangle 5"/>
            <p:cNvSpPr/>
            <p:nvPr/>
          </p:nvSpPr>
          <p:spPr>
            <a:xfrm>
              <a:off x="7490684" y="648490"/>
              <a:ext cx="1042405" cy="646331"/>
            </a:xfrm>
            <a:prstGeom prst="rect">
              <a:avLst/>
            </a:prstGeom>
          </p:spPr>
          <p:txBody>
            <a:bodyPr wrap="square">
              <a:spAutoFit/>
            </a:bodyPr>
            <a:lstStyle/>
            <a:p>
              <a:pPr algn="ctr"/>
              <a:r>
                <a:rPr lang="ar-EG" b="1" dirty="0" smtClean="0"/>
                <a:t>  الدورات التدريبية</a:t>
              </a:r>
              <a:endParaRPr lang="ar-EG" b="1" dirty="0"/>
            </a:p>
          </p:txBody>
        </p:sp>
      </p:grpSp>
      <p:sp>
        <p:nvSpPr>
          <p:cNvPr id="67" name="Rectangle 66"/>
          <p:cNvSpPr/>
          <p:nvPr/>
        </p:nvSpPr>
        <p:spPr>
          <a:xfrm>
            <a:off x="107504" y="1124707"/>
            <a:ext cx="1440158" cy="4242572"/>
          </a:xfrm>
          <a:prstGeom prst="rect">
            <a:avLst/>
          </a:prstGeom>
        </p:spPr>
        <p:txBody>
          <a:bodyPr wrap="square">
            <a:spAutoFit/>
          </a:bodyPr>
          <a:lstStyle/>
          <a:p>
            <a:pPr algn="ctr">
              <a:lnSpc>
                <a:spcPct val="114000"/>
              </a:lnSpc>
            </a:pPr>
            <a:r>
              <a:rPr lang="ar-EG" sz="1700" b="1" dirty="0">
                <a:solidFill>
                  <a:srgbClr val="002060"/>
                </a:solidFill>
              </a:rPr>
              <a:t>-"معوقات الإبداع لدى المرأة المُساء إليها". المؤتمر العلمي الثامن للإدارة العامة لثقافة المرأة - وزارة الثقافة بالتعاون مع قسم علم النفس بجامعة الفيوم ، بعنوان "المرأة المصرية والإبداع: رؤية مستقبلية. </a:t>
            </a:r>
          </a:p>
        </p:txBody>
      </p:sp>
      <p:grpSp>
        <p:nvGrpSpPr>
          <p:cNvPr id="69" name="Group 68"/>
          <p:cNvGrpSpPr/>
          <p:nvPr/>
        </p:nvGrpSpPr>
        <p:grpSpPr>
          <a:xfrm>
            <a:off x="7630244" y="195851"/>
            <a:ext cx="1368152" cy="5454203"/>
            <a:chOff x="4508565" y="528109"/>
            <a:chExt cx="1368152" cy="5454203"/>
          </a:xfrm>
        </p:grpSpPr>
        <p:sp>
          <p:nvSpPr>
            <p:cNvPr id="70" name="Rounded Rectangle 69"/>
            <p:cNvSpPr/>
            <p:nvPr/>
          </p:nvSpPr>
          <p:spPr>
            <a:xfrm>
              <a:off x="4508565" y="910463"/>
              <a:ext cx="1368152" cy="5071849"/>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71" name="Oval 70"/>
            <p:cNvSpPr/>
            <p:nvPr/>
          </p:nvSpPr>
          <p:spPr>
            <a:xfrm>
              <a:off x="4716016" y="528109"/>
              <a:ext cx="953250" cy="95325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EG"/>
            </a:p>
          </p:txBody>
        </p:sp>
        <p:sp>
          <p:nvSpPr>
            <p:cNvPr id="72" name="Rectangle 71"/>
            <p:cNvSpPr/>
            <p:nvPr/>
          </p:nvSpPr>
          <p:spPr>
            <a:xfrm>
              <a:off x="4662918" y="792330"/>
              <a:ext cx="1042405" cy="523220"/>
            </a:xfrm>
            <a:prstGeom prst="rect">
              <a:avLst/>
            </a:prstGeom>
          </p:spPr>
          <p:txBody>
            <a:bodyPr wrap="square">
              <a:spAutoFit/>
            </a:bodyPr>
            <a:lstStyle/>
            <a:p>
              <a:pPr algn="ctr"/>
              <a:r>
                <a:rPr lang="ar-EG" sz="1400" b="1" dirty="0" smtClean="0"/>
                <a:t>الندوات وورش العمل</a:t>
              </a:r>
              <a:endParaRPr lang="ar-EG" sz="1400" b="1" dirty="0"/>
            </a:p>
          </p:txBody>
        </p:sp>
      </p:grpSp>
      <p:sp>
        <p:nvSpPr>
          <p:cNvPr id="73" name="Rectangle 72"/>
          <p:cNvSpPr/>
          <p:nvPr/>
        </p:nvSpPr>
        <p:spPr>
          <a:xfrm>
            <a:off x="7630243" y="1098301"/>
            <a:ext cx="1406253" cy="4539704"/>
          </a:xfrm>
          <a:prstGeom prst="rect">
            <a:avLst/>
          </a:prstGeom>
        </p:spPr>
        <p:txBody>
          <a:bodyPr wrap="square">
            <a:spAutoFit/>
          </a:bodyPr>
          <a:lstStyle/>
          <a:p>
            <a:pPr algn="ctr"/>
            <a:r>
              <a:rPr lang="ar-EG" sz="1700" b="1" dirty="0"/>
              <a:t>-تنظيم ورشة عمل لتعريف الطلاب بوحدة مناهضة العنف ضد المرأة وأهدافها وطرق التقدم بالشكوى للوحدة كما تم حث الطلاب على الانضمام إلى فريق المشاركين المتطوعين للمشاركة في الأنشطة والفعاليات الخاصة بالوحدة. 2020م.</a:t>
            </a:r>
            <a:endParaRPr lang="en-US" sz="1700" b="1" dirty="0">
              <a:solidFill>
                <a:srgbClr val="C00000"/>
              </a:solidFill>
            </a:endParaRPr>
          </a:p>
        </p:txBody>
      </p:sp>
      <p:sp>
        <p:nvSpPr>
          <p:cNvPr id="2" name="Rectangle 1"/>
          <p:cNvSpPr/>
          <p:nvPr/>
        </p:nvSpPr>
        <p:spPr>
          <a:xfrm>
            <a:off x="1670472" y="3276730"/>
            <a:ext cx="5824140" cy="3393237"/>
          </a:xfrm>
          <a:prstGeom prst="rect">
            <a:avLst/>
          </a:prstGeom>
        </p:spPr>
        <p:txBody>
          <a:bodyPr wrap="square">
            <a:spAutoFit/>
          </a:bodyPr>
          <a:lstStyle/>
          <a:p>
            <a:pPr marL="177800" indent="-177800" algn="just">
              <a:lnSpc>
                <a:spcPct val="110000"/>
              </a:lnSpc>
              <a:buFont typeface="Wingdings" pitchFamily="2" charset="2"/>
              <a:buChar char="v"/>
            </a:pPr>
            <a:r>
              <a:rPr lang="ar-EG" sz="1300" b="1" dirty="0" smtClean="0">
                <a:solidFill>
                  <a:srgbClr val="C00000"/>
                </a:solidFill>
                <a:cs typeface="+mj-cs"/>
              </a:rPr>
              <a:t>دورة </a:t>
            </a:r>
            <a:r>
              <a:rPr lang="ar-EG" sz="1300" b="1" dirty="0">
                <a:solidFill>
                  <a:srgbClr val="C00000"/>
                </a:solidFill>
                <a:cs typeface="+mj-cs"/>
              </a:rPr>
              <a:t>"تنمية المهارات الذاتية" </a:t>
            </a:r>
            <a:r>
              <a:rPr lang="ar-EG" sz="1300" b="1" dirty="0">
                <a:cs typeface="+mj-cs"/>
              </a:rPr>
              <a:t>مركز تنمية قدرات أعضاء هيئة التدريس- جامعة الفيوم   (2020م).</a:t>
            </a:r>
            <a:endParaRPr lang="en-US" sz="1300" b="1" dirty="0">
              <a:cs typeface="+mj-cs"/>
            </a:endParaRPr>
          </a:p>
          <a:p>
            <a:pPr marL="177800" indent="-177800" algn="just">
              <a:lnSpc>
                <a:spcPct val="110000"/>
              </a:lnSpc>
              <a:buFont typeface="Wingdings" pitchFamily="2" charset="2"/>
              <a:buChar char="v"/>
            </a:pPr>
            <a:r>
              <a:rPr lang="ar-EG" sz="1300" b="1" dirty="0" smtClean="0">
                <a:solidFill>
                  <a:srgbClr val="C00000"/>
                </a:solidFill>
                <a:cs typeface="+mj-cs"/>
              </a:rPr>
              <a:t>الحصول </a:t>
            </a:r>
            <a:r>
              <a:rPr lang="ar-EG" sz="1300" b="1" dirty="0">
                <a:solidFill>
                  <a:srgbClr val="C00000"/>
                </a:solidFill>
                <a:cs typeface="+mj-cs"/>
              </a:rPr>
              <a:t>على دورة "برنامج التخطيط الاستراتيجي"- </a:t>
            </a:r>
            <a:r>
              <a:rPr lang="ar-EG" sz="1300" b="1" dirty="0">
                <a:cs typeface="+mj-cs"/>
              </a:rPr>
              <a:t>مركز تنمية قدرات أعضاء هيئة التدريس- جامعة الفيوم   (2020م</a:t>
            </a:r>
            <a:r>
              <a:rPr lang="ar-EG" sz="1300" b="1" dirty="0" smtClean="0">
                <a:cs typeface="+mj-cs"/>
              </a:rPr>
              <a:t>).</a:t>
            </a:r>
          </a:p>
          <a:p>
            <a:pPr marL="177800" indent="-177800" algn="just">
              <a:lnSpc>
                <a:spcPct val="110000"/>
              </a:lnSpc>
              <a:buFont typeface="Wingdings" pitchFamily="2" charset="2"/>
              <a:buChar char="v"/>
            </a:pPr>
            <a:r>
              <a:rPr lang="ar-EG" sz="1300" b="1" dirty="0">
                <a:solidFill>
                  <a:srgbClr val="C00000"/>
                </a:solidFill>
                <a:cs typeface="+mj-cs"/>
              </a:rPr>
              <a:t>مشاركة وفوز فريق وحدة العنف ضد المرأة بكلية الآداب في (</a:t>
            </a:r>
            <a:r>
              <a:rPr lang="en-US" sz="1300" b="1" dirty="0">
                <a:solidFill>
                  <a:srgbClr val="C00000"/>
                </a:solidFill>
                <a:cs typeface="+mj-cs"/>
              </a:rPr>
              <a:t>Fun Day) </a:t>
            </a:r>
            <a:r>
              <a:rPr lang="ar-EG" sz="1300" b="1" dirty="0">
                <a:solidFill>
                  <a:srgbClr val="C00000"/>
                </a:solidFill>
                <a:cs typeface="+mj-cs"/>
              </a:rPr>
              <a:t>لا للعنف ضد المرأة بجامعة الفيوم ٢٩/ ١١ / ٢٠٢٠م </a:t>
            </a:r>
            <a:r>
              <a:rPr lang="ar-EG" sz="1300" b="1" dirty="0" smtClean="0">
                <a:solidFill>
                  <a:srgbClr val="C00000"/>
                </a:solidFill>
                <a:cs typeface="+mj-cs"/>
              </a:rPr>
              <a:t>- </a:t>
            </a:r>
            <a:r>
              <a:rPr lang="ar-EG" sz="1300" b="1" dirty="0" smtClean="0">
                <a:cs typeface="+mj-cs"/>
              </a:rPr>
              <a:t>تحت </a:t>
            </a:r>
            <a:r>
              <a:rPr lang="ar-EG" sz="1300" b="1" dirty="0">
                <a:cs typeface="+mj-cs"/>
              </a:rPr>
              <a:t>رعاية </a:t>
            </a:r>
            <a:r>
              <a:rPr lang="ar-EG" sz="1300" b="1" dirty="0" err="1">
                <a:cs typeface="+mj-cs"/>
              </a:rPr>
              <a:t>أ.د</a:t>
            </a:r>
            <a:r>
              <a:rPr lang="ar-EG" sz="1300" b="1" dirty="0">
                <a:cs typeface="+mj-cs"/>
              </a:rPr>
              <a:t>. أحمد جابر شديد رئيس الجامعة و </a:t>
            </a:r>
            <a:r>
              <a:rPr lang="ar-EG" sz="1300" b="1" dirty="0" err="1">
                <a:cs typeface="+mj-cs"/>
              </a:rPr>
              <a:t>أ.د</a:t>
            </a:r>
            <a:r>
              <a:rPr lang="ar-EG" sz="1300" b="1" dirty="0">
                <a:cs typeface="+mj-cs"/>
              </a:rPr>
              <a:t>/ أحمد عبد السلام عميد الآداب و </a:t>
            </a:r>
            <a:r>
              <a:rPr lang="ar-EG" sz="1300" b="1" dirty="0" err="1">
                <a:cs typeface="+mj-cs"/>
              </a:rPr>
              <a:t>أ.د</a:t>
            </a:r>
            <a:r>
              <a:rPr lang="ar-EG" sz="1300" b="1" dirty="0">
                <a:cs typeface="+mj-cs"/>
              </a:rPr>
              <a:t>/ هاني أبو العلا وكيل الكلية لشئون خدمة المجتمع وتنمية البيئة و </a:t>
            </a:r>
            <a:r>
              <a:rPr lang="ar-EG" sz="1300" b="1" dirty="0" err="1">
                <a:cs typeface="+mj-cs"/>
              </a:rPr>
              <a:t>أ.م.د</a:t>
            </a:r>
            <a:r>
              <a:rPr lang="ar-EG" sz="1300" b="1" dirty="0">
                <a:cs typeface="+mj-cs"/>
              </a:rPr>
              <a:t>. نهير </a:t>
            </a:r>
            <a:r>
              <a:rPr lang="ar-EG" sz="1300" b="1" dirty="0" err="1">
                <a:cs typeface="+mj-cs"/>
              </a:rPr>
              <a:t>الشوشاني</a:t>
            </a:r>
            <a:r>
              <a:rPr lang="ar-EG" sz="1300" b="1" dirty="0">
                <a:cs typeface="+mj-cs"/>
              </a:rPr>
              <a:t> مدير الوحدة و د/ رانيا جمال منسق الوحدة بالكلية.. تم مشاركة طلاب الوحدة في (</a:t>
            </a:r>
            <a:r>
              <a:rPr lang="en-US" sz="1300" b="1" dirty="0">
                <a:cs typeface="+mj-cs"/>
              </a:rPr>
              <a:t>Fun Day) </a:t>
            </a:r>
            <a:r>
              <a:rPr lang="ar-EG" sz="1300" b="1" dirty="0">
                <a:cs typeface="+mj-cs"/>
              </a:rPr>
              <a:t>جامعة الفيوم تنفيذا لفعاليات وأنشطة حملة ال ١٦ يوم مناهضة العنف ضد المرأة... وقد فاز فريق الكلية بالمركز الأول والثالث في مسابقة الرسم الفوري، والمركز الأول في مسابقة المعلومات،  والمركز الأول في مسابقة شد الحبل، والمركز الثالث في مسابقة الشعر، وفيما يلي أسماء الطلاب الفائزين في المسابقة، الطالبة :مريم قاسم حاصلة على المركز الأول في مسابقة الرسم الفوري، الطالبة: هاجر سعد حاصلة على المركز الثالث في مسابقة الرسم الفوري،  الطالبة: يمنى محمد حاصلة على المركز الأول في مسابقة المعلومات،  الطالبة: مروة محمد حاصلة على المركز الأول مكرر في مسابقة المعلومات، الطالب : هيثم سلامة حاصل على المركز الأول في مسابقة شد الحبل، الطالبة: منار  صديق حاصلة على المركز الثالث في مسابقة الشعر، الطالبة: إيمان محمد حميدة حاصلة على المركز الثالث مكرر  في مسابقة الشعر.</a:t>
            </a:r>
          </a:p>
        </p:txBody>
      </p:sp>
      <p:sp>
        <p:nvSpPr>
          <p:cNvPr id="28" name="Rectangle 27"/>
          <p:cNvSpPr/>
          <p:nvPr/>
        </p:nvSpPr>
        <p:spPr>
          <a:xfrm>
            <a:off x="2282759" y="765496"/>
            <a:ext cx="2170787" cy="461665"/>
          </a:xfrm>
          <a:prstGeom prst="rect">
            <a:avLst/>
          </a:prstGeom>
        </p:spPr>
        <p:txBody>
          <a:bodyPr wrap="none">
            <a:spAutoFit/>
          </a:bodyPr>
          <a:lstStyle/>
          <a:p>
            <a:r>
              <a:rPr lang="ar-EG" sz="2400" b="1" dirty="0">
                <a:solidFill>
                  <a:srgbClr val="002060"/>
                </a:solidFill>
              </a:rPr>
              <a:t>د/ رانيا جمال حسين</a:t>
            </a:r>
            <a:endParaRPr lang="en-US" sz="2400" b="1" dirty="0">
              <a:solidFill>
                <a:srgbClr val="002060"/>
              </a:solidFill>
            </a:endParaRPr>
          </a:p>
        </p:txBody>
      </p:sp>
      <p:sp>
        <p:nvSpPr>
          <p:cNvPr id="29" name="Rectangle 28"/>
          <p:cNvSpPr/>
          <p:nvPr/>
        </p:nvSpPr>
        <p:spPr>
          <a:xfrm>
            <a:off x="1987332" y="1348056"/>
            <a:ext cx="2761640" cy="707886"/>
          </a:xfrm>
          <a:prstGeom prst="rect">
            <a:avLst/>
          </a:prstGeom>
        </p:spPr>
        <p:txBody>
          <a:bodyPr wrap="square">
            <a:spAutoFit/>
          </a:bodyPr>
          <a:lstStyle/>
          <a:p>
            <a:pPr algn="ctr"/>
            <a:r>
              <a:rPr lang="ar-EG" sz="2000" b="1" dirty="0" smtClean="0"/>
              <a:t>مدرس </a:t>
            </a:r>
            <a:r>
              <a:rPr lang="ar-EG" sz="2000" b="1" dirty="0"/>
              <a:t>علم النفس </a:t>
            </a:r>
            <a:endParaRPr lang="ar-EG" sz="2000" b="1" dirty="0" smtClean="0"/>
          </a:p>
          <a:p>
            <a:pPr algn="ctr"/>
            <a:r>
              <a:rPr lang="ar-EG" sz="2000" b="1" dirty="0" smtClean="0"/>
              <a:t>كلية </a:t>
            </a:r>
            <a:r>
              <a:rPr lang="ar-EG" sz="2000" b="1" dirty="0"/>
              <a:t>الآداب </a:t>
            </a:r>
            <a:r>
              <a:rPr lang="ar-EG" sz="2000" b="1" dirty="0" smtClean="0"/>
              <a:t>- جامعة </a:t>
            </a:r>
            <a:r>
              <a:rPr lang="ar-EG" sz="2000" b="1" dirty="0"/>
              <a:t>الفيوم</a:t>
            </a:r>
          </a:p>
        </p:txBody>
      </p:sp>
      <p:sp>
        <p:nvSpPr>
          <p:cNvPr id="30" name="Rectangle 29"/>
          <p:cNvSpPr/>
          <p:nvPr/>
        </p:nvSpPr>
        <p:spPr>
          <a:xfrm>
            <a:off x="2411760" y="116632"/>
            <a:ext cx="4067548" cy="461665"/>
          </a:xfrm>
          <a:prstGeom prst="rect">
            <a:avLst/>
          </a:prstGeom>
        </p:spPr>
        <p:txBody>
          <a:bodyPr wrap="square">
            <a:spAutoFit/>
          </a:bodyPr>
          <a:lstStyle/>
          <a:p>
            <a:pPr algn="ctr"/>
            <a:r>
              <a:rPr lang="ar-EG" sz="2400" b="1" dirty="0" smtClean="0">
                <a:solidFill>
                  <a:srgbClr val="C00000"/>
                </a:solidFill>
              </a:rPr>
              <a:t>ن</a:t>
            </a:r>
            <a:r>
              <a:rPr lang="ar-EG" sz="2400" b="1" dirty="0">
                <a:solidFill>
                  <a:srgbClr val="C00000"/>
                </a:solidFill>
              </a:rPr>
              <a:t>بذة عن القائمين </a:t>
            </a:r>
            <a:r>
              <a:rPr lang="ar-EG" sz="2400" b="1" dirty="0" smtClean="0">
                <a:solidFill>
                  <a:srgbClr val="240CB4"/>
                </a:solidFill>
              </a:rPr>
              <a:t>بالأنشطة الفردية</a:t>
            </a:r>
            <a:endParaRPr lang="en-US" sz="2400" b="1" dirty="0">
              <a:solidFill>
                <a:srgbClr val="240CB4"/>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xmlns="" val="0"/>
              </a:ext>
            </a:extLst>
          </a:blip>
          <a:srcRect l="34825" t="30277" r="18928" b="7024"/>
          <a:stretch/>
        </p:blipFill>
        <p:spPr>
          <a:xfrm>
            <a:off x="5125337" y="632714"/>
            <a:ext cx="2185922" cy="2023928"/>
          </a:xfrm>
          <a:prstGeom prst="ellipse">
            <a:avLst/>
          </a:prstGeom>
          <a:ln w="19050" cap="rnd">
            <a:solidFill>
              <a:schemeClr val="bg1"/>
            </a:solidFill>
            <a:prstDash val="solid"/>
          </a:ln>
          <a:effectLst>
            <a:outerShdw blurRad="127000" algn="bl" rotWithShape="0">
              <a:srgbClr val="000000"/>
            </a:outerShdw>
          </a:effectLst>
        </p:spPr>
      </p:pic>
      <p:grpSp>
        <p:nvGrpSpPr>
          <p:cNvPr id="21" name="Group 20"/>
          <p:cNvGrpSpPr/>
          <p:nvPr/>
        </p:nvGrpSpPr>
        <p:grpSpPr>
          <a:xfrm>
            <a:off x="8305800" y="57804"/>
            <a:ext cx="838200" cy="464896"/>
            <a:chOff x="2667000" y="57804"/>
            <a:chExt cx="838200" cy="464896"/>
          </a:xfrm>
        </p:grpSpPr>
        <p:sp>
          <p:nvSpPr>
            <p:cNvPr id="22" name="Rectangle 21"/>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24" name="Oval 23"/>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25" name="Rectangle 24"/>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1</a:t>
              </a:r>
              <a:endParaRPr lang="en-US" sz="2400" b="1" dirty="0">
                <a:solidFill>
                  <a:schemeClr val="bg1"/>
                </a:solidFill>
              </a:endParaRPr>
            </a:p>
          </p:txBody>
        </p:sp>
      </p:grpSp>
      <p:grpSp>
        <p:nvGrpSpPr>
          <p:cNvPr id="26" name="Group 25"/>
          <p:cNvGrpSpPr/>
          <p:nvPr/>
        </p:nvGrpSpPr>
        <p:grpSpPr>
          <a:xfrm>
            <a:off x="4648200" y="2362200"/>
            <a:ext cx="838200" cy="464896"/>
            <a:chOff x="2667000" y="57804"/>
            <a:chExt cx="838200" cy="464896"/>
          </a:xfrm>
        </p:grpSpPr>
        <p:sp>
          <p:nvSpPr>
            <p:cNvPr id="27" name="Rectangle 26"/>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31" name="Oval 30"/>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32" name="Rectangle 31"/>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2</a:t>
              </a:r>
              <a:endParaRPr lang="en-US" sz="2400" b="1" dirty="0">
                <a:solidFill>
                  <a:schemeClr val="bg1"/>
                </a:solidFill>
              </a:endParaRPr>
            </a:p>
          </p:txBody>
        </p:sp>
      </p:grpSp>
      <p:grpSp>
        <p:nvGrpSpPr>
          <p:cNvPr id="33" name="Group 32"/>
          <p:cNvGrpSpPr/>
          <p:nvPr/>
        </p:nvGrpSpPr>
        <p:grpSpPr>
          <a:xfrm>
            <a:off x="1066800" y="172037"/>
            <a:ext cx="838200" cy="464896"/>
            <a:chOff x="2667000" y="57804"/>
            <a:chExt cx="838200" cy="464896"/>
          </a:xfrm>
        </p:grpSpPr>
        <p:sp>
          <p:nvSpPr>
            <p:cNvPr id="34" name="Rectangle 33"/>
            <p:cNvSpPr/>
            <p:nvPr/>
          </p:nvSpPr>
          <p:spPr>
            <a:xfrm>
              <a:off x="3147410" y="152400"/>
              <a:ext cx="357790" cy="261610"/>
            </a:xfrm>
            <a:prstGeom prst="rect">
              <a:avLst/>
            </a:prstGeom>
            <a:solidFill>
              <a:schemeClr val="bg1"/>
            </a:solidFill>
          </p:spPr>
          <p:txBody>
            <a:bodyPr wrap="none">
              <a:spAutoFit/>
            </a:bodyPr>
            <a:lstStyle/>
            <a:p>
              <a:r>
                <a:rPr lang="ar-EG" sz="1100" b="1" dirty="0" smtClean="0">
                  <a:solidFill>
                    <a:srgbClr val="002060"/>
                  </a:solidFill>
                </a:rPr>
                <a:t>عدد</a:t>
              </a:r>
              <a:endParaRPr lang="en-US" sz="1100" b="1" dirty="0">
                <a:solidFill>
                  <a:srgbClr val="002060"/>
                </a:solidFill>
              </a:endParaRPr>
            </a:p>
          </p:txBody>
        </p:sp>
        <p:sp>
          <p:nvSpPr>
            <p:cNvPr id="35" name="Oval 34"/>
            <p:cNvSpPr/>
            <p:nvPr/>
          </p:nvSpPr>
          <p:spPr>
            <a:xfrm>
              <a:off x="2743200" y="76200"/>
              <a:ext cx="446500" cy="446500"/>
            </a:xfrm>
            <a:prstGeom prst="ellipse">
              <a:avLst/>
            </a:prstGeom>
            <a:solidFill>
              <a:srgbClr val="C00000"/>
            </a:solidFill>
          </p:spPr>
          <p:style>
            <a:lnRef idx="3">
              <a:schemeClr val="lt1"/>
            </a:lnRef>
            <a:fillRef idx="1">
              <a:schemeClr val="accent2"/>
            </a:fillRef>
            <a:effectRef idx="1">
              <a:schemeClr val="accent2"/>
            </a:effectRef>
            <a:fontRef idx="minor">
              <a:schemeClr val="lt1"/>
            </a:fontRef>
          </p:style>
          <p:txBody>
            <a:bodyPr rtlCol="1" anchor="ctr"/>
            <a:lstStyle/>
            <a:p>
              <a:pPr algn="ctr"/>
              <a:endParaRPr lang="ar-EG"/>
            </a:p>
          </p:txBody>
        </p:sp>
        <p:sp>
          <p:nvSpPr>
            <p:cNvPr id="36" name="Rectangle 35"/>
            <p:cNvSpPr/>
            <p:nvPr/>
          </p:nvSpPr>
          <p:spPr>
            <a:xfrm>
              <a:off x="2667000" y="57804"/>
              <a:ext cx="564499" cy="461665"/>
            </a:xfrm>
            <a:prstGeom prst="rect">
              <a:avLst/>
            </a:prstGeom>
          </p:spPr>
          <p:txBody>
            <a:bodyPr wrap="square">
              <a:spAutoFit/>
            </a:bodyPr>
            <a:lstStyle/>
            <a:p>
              <a:pPr algn="ctr"/>
              <a:r>
                <a:rPr lang="en-US" sz="2400" b="1" dirty="0" smtClean="0">
                  <a:solidFill>
                    <a:schemeClr val="bg1"/>
                  </a:solidFill>
                </a:rPr>
                <a:t>1</a:t>
              </a:r>
              <a:endParaRPr lang="en-US" sz="2400" b="1" dirty="0">
                <a:solidFill>
                  <a:schemeClr val="bg1"/>
                </a:solidFill>
              </a:endParaRPr>
            </a:p>
          </p:txBody>
        </p:sp>
      </p:grpSp>
    </p:spTree>
    <p:extLst>
      <p:ext uri="{BB962C8B-B14F-4D97-AF65-F5344CB8AC3E}">
        <p14:creationId xmlns:p14="http://schemas.microsoft.com/office/powerpoint/2010/main" xmlns="" val="1365700988"/>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hb\Desktop\6117.jpg"/>
          <p:cNvPicPr>
            <a:picLocks noChangeAspect="1" noChangeArrowheads="1"/>
          </p:cNvPicPr>
          <p:nvPr/>
        </p:nvPicPr>
        <p:blipFill rotWithShape="1">
          <a:blip r:embed="rId2">
            <a:clrChange>
              <a:clrFrom>
                <a:srgbClr val="F4FFFF"/>
              </a:clrFrom>
              <a:clrTo>
                <a:srgbClr val="F4FFFF">
                  <a:alpha val="0"/>
                </a:srgbClr>
              </a:clrTo>
            </a:clrChange>
            <a:extLst>
              <a:ext uri="{28A0092B-C50C-407E-A947-70E740481C1C}">
                <a14:useLocalDpi xmlns:a14="http://schemas.microsoft.com/office/drawing/2010/main" xmlns="" val="0"/>
              </a:ext>
            </a:extLst>
          </a:blip>
          <a:srcRect r="38734" b="3909"/>
          <a:stretch/>
        </p:blipFill>
        <p:spPr bwMode="auto">
          <a:xfrm>
            <a:off x="9476" y="4461520"/>
            <a:ext cx="2474292" cy="2379712"/>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Rectangle 29"/>
          <p:cNvSpPr/>
          <p:nvPr/>
        </p:nvSpPr>
        <p:spPr>
          <a:xfrm>
            <a:off x="2437780" y="2204864"/>
            <a:ext cx="4608512" cy="1862048"/>
          </a:xfrm>
          <a:prstGeom prst="rect">
            <a:avLst/>
          </a:prstGeom>
        </p:spPr>
        <p:txBody>
          <a:bodyPr wrap="square">
            <a:spAutoFit/>
          </a:bodyPr>
          <a:lstStyle/>
          <a:p>
            <a:pPr algn="ctr"/>
            <a:r>
              <a:rPr lang="ar-EG" sz="11500" b="1" dirty="0" smtClean="0">
                <a:solidFill>
                  <a:srgbClr val="C00000"/>
                </a:solidFill>
              </a:rPr>
              <a:t>وشكــــراً</a:t>
            </a:r>
            <a:endParaRPr lang="en-US" sz="11500" b="1" dirty="0">
              <a:solidFill>
                <a:srgbClr val="240CB4"/>
              </a:solidFill>
            </a:endParaRPr>
          </a:p>
        </p:txBody>
      </p:sp>
    </p:spTree>
    <p:extLst>
      <p:ext uri="{BB962C8B-B14F-4D97-AF65-F5344CB8AC3E}">
        <p14:creationId xmlns:p14="http://schemas.microsoft.com/office/powerpoint/2010/main" xmlns="" val="48134913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724788499"/>
              </p:ext>
            </p:extLst>
          </p:nvPr>
        </p:nvGraphicFramePr>
        <p:xfrm>
          <a:off x="2915816" y="340028"/>
          <a:ext cx="6912768" cy="6113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ubtitle 2"/>
          <p:cNvSpPr txBox="1">
            <a:spLocks/>
          </p:cNvSpPr>
          <p:nvPr/>
        </p:nvSpPr>
        <p:spPr>
          <a:xfrm>
            <a:off x="3923928" y="3238128"/>
            <a:ext cx="2304256" cy="2711152"/>
          </a:xfrm>
          <a:prstGeom prst="rect">
            <a:avLst/>
          </a:prstGeom>
        </p:spPr>
        <p:txBody>
          <a:bodyPr vert="horz" lIns="91440" tIns="45720" rIns="91440" bIns="45720" rtlCol="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ar-EG"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الأنشطة </a:t>
            </a:r>
          </a:p>
          <a:p>
            <a:r>
              <a:rPr lang="ar-EG"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الجماعية </a:t>
            </a:r>
          </a:p>
          <a:p>
            <a:r>
              <a:rPr lang="ar-EG"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لأعضاء قسم علم النفس</a:t>
            </a:r>
            <a:endParaRPr lang="ar-EG"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Oval 8"/>
          <p:cNvSpPr/>
          <p:nvPr/>
        </p:nvSpPr>
        <p:spPr>
          <a:xfrm>
            <a:off x="4755452" y="1916832"/>
            <a:ext cx="1224136" cy="1224136"/>
          </a:xfrm>
          <a:prstGeom prst="ellipse">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EG" dirty="0"/>
          </a:p>
        </p:txBody>
      </p:sp>
      <p:sp>
        <p:nvSpPr>
          <p:cNvPr id="11" name="Title 1"/>
          <p:cNvSpPr>
            <a:spLocks noGrp="1"/>
          </p:cNvSpPr>
          <p:nvPr>
            <p:ph type="ctrTitle"/>
          </p:nvPr>
        </p:nvSpPr>
        <p:spPr>
          <a:xfrm>
            <a:off x="4737224" y="2037345"/>
            <a:ext cx="1296144" cy="98311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b="1" spc="50" dirty="0" smtClean="0">
                <a:ln w="11430"/>
                <a:solidFill>
                  <a:sysClr val="windowText" lastClr="000000"/>
                </a:solidFill>
                <a:effectLst>
                  <a:outerShdw blurRad="76200" dist="50800" dir="5400000" algn="tl" rotWithShape="0">
                    <a:srgbClr val="000000">
                      <a:alpha val="65000"/>
                    </a:srgbClr>
                  </a:outerShdw>
                </a:effectLst>
              </a:rPr>
              <a:t>أولاً</a:t>
            </a:r>
            <a:endParaRPr lang="ar-EG" b="1" spc="50" dirty="0">
              <a:ln w="11430"/>
              <a:solidFill>
                <a:sysClr val="windowText" lastClr="000000"/>
              </a:solidFill>
              <a:effectLst>
                <a:outerShdw blurRad="76200" dist="50800" dir="5400000" algn="tl" rotWithShape="0">
                  <a:srgbClr val="000000">
                    <a:alpha val="65000"/>
                  </a:srgbClr>
                </a:outerShdw>
              </a:effectLst>
            </a:endParaRP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xmlns="" val="0"/>
              </a:ext>
            </a:extLst>
          </a:blip>
          <a:srcRect t="13655" b="10294"/>
          <a:stretch/>
        </p:blipFill>
        <p:spPr>
          <a:xfrm>
            <a:off x="177918" y="4339209"/>
            <a:ext cx="3605931" cy="1898103"/>
          </a:xfrm>
          <a:prstGeom prst="rect">
            <a:avLst/>
          </a:prstGeom>
          <a:ln>
            <a:noFill/>
          </a:ln>
          <a:effectLst>
            <a:softEdge rad="112500"/>
          </a:effectLst>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xmlns="" val="0"/>
              </a:ext>
            </a:extLst>
          </a:blip>
          <a:srcRect l="3612" t="24493" r="1112" b="25556"/>
          <a:stretch/>
        </p:blipFill>
        <p:spPr>
          <a:xfrm>
            <a:off x="1475657" y="260648"/>
            <a:ext cx="3816424" cy="1584175"/>
          </a:xfrm>
          <a:prstGeom prst="rect">
            <a:avLst/>
          </a:prstGeom>
          <a:ln>
            <a:noFill/>
          </a:ln>
          <a:effectLst>
            <a:softEdge rad="112500"/>
          </a:effectLst>
        </p:spPr>
      </p:pic>
      <p:pic>
        <p:nvPicPr>
          <p:cNvPr id="3" name="Picture 2"/>
          <p:cNvPicPr>
            <a:picLocks noChangeAspect="1"/>
          </p:cNvPicPr>
          <p:nvPr/>
        </p:nvPicPr>
        <p:blipFill rotWithShape="1">
          <a:blip r:embed="rId8" cstate="print">
            <a:extLst>
              <a:ext uri="{28A0092B-C50C-407E-A947-70E740481C1C}">
                <a14:useLocalDpi xmlns:a14="http://schemas.microsoft.com/office/drawing/2010/main" xmlns="" val="0"/>
              </a:ext>
            </a:extLst>
          </a:blip>
          <a:srcRect t="33077" b="13046"/>
          <a:stretch/>
        </p:blipFill>
        <p:spPr>
          <a:xfrm>
            <a:off x="777824" y="2204863"/>
            <a:ext cx="3430669" cy="1779863"/>
          </a:xfrm>
          <a:prstGeom prst="rect">
            <a:avLst/>
          </a:prstGeom>
          <a:ln>
            <a:noFill/>
          </a:ln>
          <a:effectLst>
            <a:softEdge rad="112500"/>
          </a:effectLst>
        </p:spPr>
      </p:pic>
    </p:spTree>
    <p:extLst>
      <p:ext uri="{BB962C8B-B14F-4D97-AF65-F5344CB8AC3E}">
        <p14:creationId xmlns:p14="http://schemas.microsoft.com/office/powerpoint/2010/main" xmlns="" val="154913199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c 14"/>
          <p:cNvSpPr/>
          <p:nvPr/>
        </p:nvSpPr>
        <p:spPr>
          <a:xfrm flipH="1" flipV="1">
            <a:off x="5417644" y="-910464"/>
            <a:ext cx="7452711" cy="1820928"/>
          </a:xfrm>
          <a:prstGeom prst="arc">
            <a:avLst>
              <a:gd name="adj1" fmla="val 16200000"/>
              <a:gd name="adj2" fmla="val 4156"/>
            </a:avLst>
          </a:prstGeom>
          <a:solidFill>
            <a:schemeClr val="tx2"/>
          </a:solidFill>
          <a:ln>
            <a:no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dirty="0"/>
          </a:p>
        </p:txBody>
      </p:sp>
      <p:sp>
        <p:nvSpPr>
          <p:cNvPr id="10" name="Rectangle 9"/>
          <p:cNvSpPr/>
          <p:nvPr/>
        </p:nvSpPr>
        <p:spPr>
          <a:xfrm>
            <a:off x="6300192" y="44624"/>
            <a:ext cx="2646878"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ar-EG"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المؤتمرات العلمية</a:t>
            </a:r>
            <a:endParaRPr lang="ar-EG"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5943600" y="1447800"/>
            <a:ext cx="3035301" cy="2215991"/>
          </a:xfrm>
          <a:prstGeom prst="rect">
            <a:avLst/>
          </a:prstGeom>
        </p:spPr>
        <p:txBody>
          <a:bodyPr wrap="square">
            <a:spAutoFit/>
          </a:bodyPr>
          <a:lstStyle/>
          <a:p>
            <a:pPr algn="ctr"/>
            <a:r>
              <a:rPr lang="ar-EG" sz="2300" b="1" dirty="0" smtClean="0">
                <a:solidFill>
                  <a:srgbClr val="002060"/>
                </a:solidFill>
              </a:rPr>
              <a:t>تنظيم </a:t>
            </a:r>
            <a:r>
              <a:rPr lang="ar-EG" sz="2300" b="1" dirty="0">
                <a:solidFill>
                  <a:srgbClr val="002060"/>
                </a:solidFill>
              </a:rPr>
              <a:t>المؤتمر العلمي الثامن للإدارة العامة لثقافة المرأة-  وزارة الثقافة بالتعاون مع قسم علم النفس بجامعة الفيوم، بعنوان "المرأة المصرية والإبداع: رؤية مستقبلية.</a:t>
            </a:r>
          </a:p>
        </p:txBody>
      </p:sp>
      <p:sp>
        <p:nvSpPr>
          <p:cNvPr id="13" name="Rectangle 12"/>
          <p:cNvSpPr/>
          <p:nvPr/>
        </p:nvSpPr>
        <p:spPr>
          <a:xfrm>
            <a:off x="3338295" y="1637496"/>
            <a:ext cx="2329852" cy="461665"/>
          </a:xfrm>
          <a:prstGeom prst="rect">
            <a:avLst/>
          </a:prstGeom>
        </p:spPr>
        <p:txBody>
          <a:bodyPr wrap="square">
            <a:spAutoFit/>
          </a:bodyPr>
          <a:lstStyle/>
          <a:p>
            <a:pPr algn="ctr"/>
            <a:r>
              <a:rPr lang="ar-EG" sz="2400" b="1" dirty="0">
                <a:solidFill>
                  <a:srgbClr val="FF0000"/>
                </a:solidFill>
              </a:rPr>
              <a:t>6-8/ </a:t>
            </a:r>
            <a:r>
              <a:rPr lang="ar-EG" sz="2400" b="1" dirty="0" smtClean="0">
                <a:solidFill>
                  <a:srgbClr val="FF0000"/>
                </a:solidFill>
              </a:rPr>
              <a:t>12/ 2020م</a:t>
            </a:r>
            <a:endParaRPr lang="ar-EG" sz="2400" b="1" dirty="0">
              <a:solidFill>
                <a:srgbClr val="FF0000"/>
              </a:solidFill>
            </a:endParaRPr>
          </a:p>
        </p:txBody>
      </p:sp>
      <p:sp>
        <p:nvSpPr>
          <p:cNvPr id="14" name="Rectangle 13"/>
          <p:cNvSpPr/>
          <p:nvPr/>
        </p:nvSpPr>
        <p:spPr>
          <a:xfrm>
            <a:off x="266700" y="1410254"/>
            <a:ext cx="2525735" cy="1200329"/>
          </a:xfrm>
          <a:prstGeom prst="rect">
            <a:avLst/>
          </a:prstGeom>
        </p:spPr>
        <p:txBody>
          <a:bodyPr wrap="square">
            <a:spAutoFit/>
          </a:bodyPr>
          <a:lstStyle/>
          <a:p>
            <a:pPr algn="ctr"/>
            <a:r>
              <a:rPr lang="ar-EG" sz="2400" b="1" dirty="0">
                <a:solidFill>
                  <a:srgbClr val="12623C"/>
                </a:solidFill>
              </a:rPr>
              <a:t>أعضاء هيئة التدريس بقسم علم النفس والهيئة المعاونة.</a:t>
            </a:r>
          </a:p>
        </p:txBody>
      </p:sp>
      <p:pic>
        <p:nvPicPr>
          <p:cNvPr id="3074" name="Picture 2" descr="C:\Users\dahb\Downloads\WhatsApp Image 2021-09-10 at 7.07.33 PM.jpe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1826" b="28863"/>
          <a:stretch/>
        </p:blipFill>
        <p:spPr bwMode="auto">
          <a:xfrm>
            <a:off x="1695614" y="3795480"/>
            <a:ext cx="5854372" cy="2911940"/>
          </a:xfrm>
          <a:prstGeom prst="rect">
            <a:avLst/>
          </a:prstGeom>
          <a:noFill/>
          <a:ln w="19050">
            <a:solidFill>
              <a:schemeClr val="bg1"/>
            </a:solidFill>
          </a:ln>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6697781" y="915244"/>
            <a:ext cx="998420" cy="542950"/>
            <a:chOff x="4174233" y="137122"/>
            <a:chExt cx="745255" cy="745243"/>
          </a:xfrm>
        </p:grpSpPr>
        <p:sp>
          <p:nvSpPr>
            <p:cNvPr id="16" name="Oval 15"/>
            <p:cNvSpPr/>
            <p:nvPr/>
          </p:nvSpPr>
          <p:spPr>
            <a:xfrm>
              <a:off x="4174233" y="137122"/>
              <a:ext cx="745255" cy="745243"/>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Oval 4"/>
            <p:cNvSpPr/>
            <p:nvPr/>
          </p:nvSpPr>
          <p:spPr>
            <a:xfrm>
              <a:off x="4283373" y="246260"/>
              <a:ext cx="52697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العنوان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2" name="Group 21"/>
          <p:cNvGrpSpPr/>
          <p:nvPr/>
        </p:nvGrpSpPr>
        <p:grpSpPr>
          <a:xfrm>
            <a:off x="4063297" y="915244"/>
            <a:ext cx="998420" cy="542950"/>
            <a:chOff x="4174233" y="137122"/>
            <a:chExt cx="745255" cy="745243"/>
          </a:xfrm>
        </p:grpSpPr>
        <p:sp>
          <p:nvSpPr>
            <p:cNvPr id="23" name="Oval 22"/>
            <p:cNvSpPr/>
            <p:nvPr/>
          </p:nvSpPr>
          <p:spPr>
            <a:xfrm>
              <a:off x="4174233" y="137122"/>
              <a:ext cx="745255" cy="745243"/>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Oval 4"/>
            <p:cNvSpPr/>
            <p:nvPr/>
          </p:nvSpPr>
          <p:spPr>
            <a:xfrm>
              <a:off x="4283373" y="246260"/>
              <a:ext cx="52697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التاريخ</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5" name="Group 24"/>
          <p:cNvGrpSpPr/>
          <p:nvPr/>
        </p:nvGrpSpPr>
        <p:grpSpPr>
          <a:xfrm>
            <a:off x="1030357" y="851744"/>
            <a:ext cx="998420" cy="542950"/>
            <a:chOff x="4174233" y="137122"/>
            <a:chExt cx="745255" cy="745243"/>
          </a:xfrm>
        </p:grpSpPr>
        <p:sp>
          <p:nvSpPr>
            <p:cNvPr id="26" name="Oval 25"/>
            <p:cNvSpPr/>
            <p:nvPr/>
          </p:nvSpPr>
          <p:spPr>
            <a:xfrm>
              <a:off x="4174233" y="137122"/>
              <a:ext cx="745255" cy="745243"/>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Oval 4"/>
            <p:cNvSpPr/>
            <p:nvPr/>
          </p:nvSpPr>
          <p:spPr>
            <a:xfrm>
              <a:off x="4216307" y="257986"/>
              <a:ext cx="63611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المشاركين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cxnSp>
        <p:nvCxnSpPr>
          <p:cNvPr id="28" name="Straight Connector 27"/>
          <p:cNvCxnSpPr/>
          <p:nvPr/>
        </p:nvCxnSpPr>
        <p:spPr>
          <a:xfrm>
            <a:off x="5791200" y="1637388"/>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a:off x="3251200" y="1666875"/>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1183322982"/>
      </p:ext>
    </p:extLst>
  </p:cSld>
  <p:clrMapOvr>
    <a:masterClrMapping/>
  </p:clrMapOvr>
  <p:transition spd="slow">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c 14"/>
          <p:cNvSpPr/>
          <p:nvPr/>
        </p:nvSpPr>
        <p:spPr>
          <a:xfrm flipH="1" flipV="1">
            <a:off x="5417644" y="-910464"/>
            <a:ext cx="7452711" cy="1820928"/>
          </a:xfrm>
          <a:prstGeom prst="arc">
            <a:avLst>
              <a:gd name="adj1" fmla="val 16200000"/>
              <a:gd name="adj2" fmla="val 4156"/>
            </a:avLst>
          </a:prstGeom>
          <a:solidFill>
            <a:schemeClr val="tx2"/>
          </a:solidFill>
          <a:ln>
            <a:no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dirty="0"/>
          </a:p>
        </p:txBody>
      </p:sp>
      <p:sp>
        <p:nvSpPr>
          <p:cNvPr id="10" name="Rectangle 9"/>
          <p:cNvSpPr/>
          <p:nvPr/>
        </p:nvSpPr>
        <p:spPr>
          <a:xfrm>
            <a:off x="6300192" y="44624"/>
            <a:ext cx="2646878"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ar-EG"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المؤتمرات العلمية</a:t>
            </a:r>
            <a:endParaRPr lang="ar-EG"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5740400" y="1524000"/>
            <a:ext cx="3168570" cy="1938992"/>
          </a:xfrm>
          <a:prstGeom prst="rect">
            <a:avLst/>
          </a:prstGeom>
        </p:spPr>
        <p:txBody>
          <a:bodyPr wrap="square">
            <a:spAutoFit/>
          </a:bodyPr>
          <a:lstStyle/>
          <a:p>
            <a:r>
              <a:rPr lang="ar-EG" sz="2400" b="1" dirty="0">
                <a:solidFill>
                  <a:srgbClr val="002060"/>
                </a:solidFill>
              </a:rPr>
              <a:t>-</a:t>
            </a:r>
            <a:r>
              <a:rPr lang="ar-EG" sz="2400" b="1" dirty="0" smtClean="0">
                <a:solidFill>
                  <a:srgbClr val="002060"/>
                </a:solidFill>
              </a:rPr>
              <a:t>حضور "</a:t>
            </a:r>
            <a:r>
              <a:rPr lang="ar-EG" sz="2400" b="1" dirty="0">
                <a:solidFill>
                  <a:srgbClr val="002060"/>
                </a:solidFill>
              </a:rPr>
              <a:t>المؤتمر السابع للجمعية المصرية للعلاج المعرفي السلوكي</a:t>
            </a:r>
            <a:r>
              <a:rPr lang="en-US" sz="2400" b="1" dirty="0">
                <a:solidFill>
                  <a:srgbClr val="002060"/>
                </a:solidFill>
              </a:rPr>
              <a:t>EACBT 2021</a:t>
            </a:r>
            <a:r>
              <a:rPr lang="ar-EG" sz="2400" b="1" dirty="0">
                <a:solidFill>
                  <a:srgbClr val="002060"/>
                </a:solidFill>
              </a:rPr>
              <a:t> "، بفندق هلنان </a:t>
            </a:r>
            <a:r>
              <a:rPr lang="ar-EG" sz="2400" b="1" dirty="0" smtClean="0">
                <a:solidFill>
                  <a:srgbClr val="002060"/>
                </a:solidFill>
              </a:rPr>
              <a:t>الأو</a:t>
            </a:r>
            <a:r>
              <a:rPr lang="ar-AE" sz="2400" b="1" dirty="0" smtClean="0">
                <a:solidFill>
                  <a:srgbClr val="002060"/>
                </a:solidFill>
              </a:rPr>
              <a:t>ب</a:t>
            </a:r>
            <a:r>
              <a:rPr lang="ar-EG" sz="2400" b="1" dirty="0" smtClean="0">
                <a:solidFill>
                  <a:srgbClr val="002060"/>
                </a:solidFill>
              </a:rPr>
              <a:t>رج</a:t>
            </a:r>
            <a:r>
              <a:rPr lang="ar-EG" sz="2400" b="1" dirty="0">
                <a:solidFill>
                  <a:srgbClr val="002060"/>
                </a:solidFill>
              </a:rPr>
              <a:t>، الفيوم.</a:t>
            </a:r>
          </a:p>
        </p:txBody>
      </p:sp>
      <p:sp>
        <p:nvSpPr>
          <p:cNvPr id="13" name="Rectangle 12"/>
          <p:cNvSpPr/>
          <p:nvPr/>
        </p:nvSpPr>
        <p:spPr>
          <a:xfrm>
            <a:off x="3192516" y="1600199"/>
            <a:ext cx="2590799" cy="461665"/>
          </a:xfrm>
          <a:prstGeom prst="rect">
            <a:avLst/>
          </a:prstGeom>
        </p:spPr>
        <p:txBody>
          <a:bodyPr wrap="square">
            <a:spAutoFit/>
          </a:bodyPr>
          <a:lstStyle/>
          <a:p>
            <a:pPr algn="ctr"/>
            <a:r>
              <a:rPr lang="ar-EG" sz="2400" b="1" dirty="0" smtClean="0">
                <a:solidFill>
                  <a:srgbClr val="FF0000"/>
                </a:solidFill>
              </a:rPr>
              <a:t>27-29 /2 /2020م</a:t>
            </a:r>
            <a:endParaRPr lang="ar-EG" sz="2400" b="1" dirty="0">
              <a:solidFill>
                <a:srgbClr val="FF0000"/>
              </a:solidFill>
            </a:endParaRPr>
          </a:p>
        </p:txBody>
      </p:sp>
      <p:sp>
        <p:nvSpPr>
          <p:cNvPr id="14" name="Rectangle 13"/>
          <p:cNvSpPr/>
          <p:nvPr/>
        </p:nvSpPr>
        <p:spPr>
          <a:xfrm>
            <a:off x="-50799" y="1466838"/>
            <a:ext cx="2362200" cy="2554545"/>
          </a:xfrm>
          <a:prstGeom prst="rect">
            <a:avLst/>
          </a:prstGeom>
        </p:spPr>
        <p:txBody>
          <a:bodyPr wrap="square">
            <a:spAutoFit/>
          </a:bodyPr>
          <a:lstStyle/>
          <a:p>
            <a:r>
              <a:rPr lang="ar-EG" sz="2000" b="1" dirty="0" err="1">
                <a:solidFill>
                  <a:srgbClr val="12623C"/>
                </a:solidFill>
              </a:rPr>
              <a:t>أ.د</a:t>
            </a:r>
            <a:r>
              <a:rPr lang="ar-EG" sz="2000" b="1" dirty="0">
                <a:solidFill>
                  <a:srgbClr val="12623C"/>
                </a:solidFill>
              </a:rPr>
              <a:t>/ هناء شويخ</a:t>
            </a:r>
            <a:endParaRPr lang="en-US" sz="2000" b="1" dirty="0">
              <a:solidFill>
                <a:srgbClr val="12623C"/>
              </a:solidFill>
            </a:endParaRPr>
          </a:p>
          <a:p>
            <a:r>
              <a:rPr lang="ar-EG" sz="2000" b="1" dirty="0" smtClean="0">
                <a:solidFill>
                  <a:srgbClr val="12623C"/>
                </a:solidFill>
              </a:rPr>
              <a:t>أ.م.د</a:t>
            </a:r>
            <a:r>
              <a:rPr lang="ar-EG" sz="2000" b="1" dirty="0">
                <a:solidFill>
                  <a:srgbClr val="12623C"/>
                </a:solidFill>
              </a:rPr>
              <a:t>/ سيد </a:t>
            </a:r>
            <a:r>
              <a:rPr lang="ar-EG" sz="2000" b="1" dirty="0" smtClean="0">
                <a:solidFill>
                  <a:srgbClr val="12623C"/>
                </a:solidFill>
              </a:rPr>
              <a:t>الوكيل</a:t>
            </a:r>
            <a:endParaRPr lang="en-US" sz="2000" b="1" dirty="0" smtClean="0">
              <a:solidFill>
                <a:srgbClr val="12623C"/>
              </a:solidFill>
            </a:endParaRPr>
          </a:p>
          <a:p>
            <a:r>
              <a:rPr lang="ar-EG" sz="2000" b="1" dirty="0" smtClean="0">
                <a:solidFill>
                  <a:srgbClr val="12623C"/>
                </a:solidFill>
              </a:rPr>
              <a:t>أ.م.د/ زيزي السيد</a:t>
            </a:r>
            <a:endParaRPr lang="en-US" sz="2000" b="1" dirty="0">
              <a:solidFill>
                <a:srgbClr val="12623C"/>
              </a:solidFill>
            </a:endParaRPr>
          </a:p>
          <a:p>
            <a:r>
              <a:rPr lang="ar-EG" sz="2000" b="1" dirty="0" err="1">
                <a:solidFill>
                  <a:srgbClr val="12623C"/>
                </a:solidFill>
              </a:rPr>
              <a:t>أ.م.د</a:t>
            </a:r>
            <a:r>
              <a:rPr lang="ar-EG" sz="2000" b="1" dirty="0">
                <a:solidFill>
                  <a:srgbClr val="12623C"/>
                </a:solidFill>
              </a:rPr>
              <a:t>/ إيمان عزت</a:t>
            </a:r>
            <a:endParaRPr lang="en-US" sz="2000" b="1" dirty="0">
              <a:solidFill>
                <a:srgbClr val="12623C"/>
              </a:solidFill>
            </a:endParaRPr>
          </a:p>
          <a:p>
            <a:r>
              <a:rPr lang="ar-EG" sz="2000" b="1" dirty="0">
                <a:solidFill>
                  <a:srgbClr val="12623C"/>
                </a:solidFill>
              </a:rPr>
              <a:t>د/نيفين نيروز</a:t>
            </a:r>
            <a:endParaRPr lang="en-US" sz="2000" b="1" dirty="0">
              <a:solidFill>
                <a:srgbClr val="12623C"/>
              </a:solidFill>
            </a:endParaRPr>
          </a:p>
          <a:p>
            <a:r>
              <a:rPr lang="ar-EG" sz="2000" b="1" dirty="0">
                <a:solidFill>
                  <a:srgbClr val="12623C"/>
                </a:solidFill>
              </a:rPr>
              <a:t>د/خلود عويس</a:t>
            </a:r>
            <a:endParaRPr lang="en-US" sz="2000" b="1" dirty="0">
              <a:solidFill>
                <a:srgbClr val="12623C"/>
              </a:solidFill>
            </a:endParaRPr>
          </a:p>
          <a:p>
            <a:r>
              <a:rPr lang="ar-EG" sz="2000" b="1" dirty="0">
                <a:solidFill>
                  <a:srgbClr val="12623C"/>
                </a:solidFill>
              </a:rPr>
              <a:t>د/رانيا جمال</a:t>
            </a:r>
            <a:endParaRPr lang="en-US" sz="2000" b="1" dirty="0">
              <a:solidFill>
                <a:srgbClr val="12623C"/>
              </a:solidFill>
            </a:endParaRPr>
          </a:p>
          <a:p>
            <a:r>
              <a:rPr lang="ar-EG" sz="2000" b="1" dirty="0">
                <a:solidFill>
                  <a:srgbClr val="12623C"/>
                </a:solidFill>
              </a:rPr>
              <a:t>+</a:t>
            </a:r>
            <a:r>
              <a:rPr lang="ar-EG" sz="2000" b="1" dirty="0" smtClean="0">
                <a:solidFill>
                  <a:srgbClr val="12623C"/>
                </a:solidFill>
              </a:rPr>
              <a:t>أعضاء الهيئة </a:t>
            </a:r>
            <a:r>
              <a:rPr lang="ar-EG" sz="2000" b="1" dirty="0">
                <a:solidFill>
                  <a:srgbClr val="12623C"/>
                </a:solidFill>
              </a:rPr>
              <a:t>المعاونة</a:t>
            </a:r>
          </a:p>
        </p:txBody>
      </p:sp>
      <p:sp>
        <p:nvSpPr>
          <p:cNvPr id="11" name="Rectangle 10"/>
          <p:cNvSpPr/>
          <p:nvPr/>
        </p:nvSpPr>
        <p:spPr>
          <a:xfrm>
            <a:off x="2320190" y="3814513"/>
            <a:ext cx="4766410" cy="2814888"/>
          </a:xfrm>
          <a:prstGeom prst="rect">
            <a:avLst/>
          </a:prstGeom>
          <a:blipFill rotWithShape="1">
            <a:blip r:embed="rId2"/>
            <a:srcRect/>
            <a:stretch>
              <a:fillRect t="-31126" b="2"/>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6" name="Group 15"/>
          <p:cNvGrpSpPr/>
          <p:nvPr/>
        </p:nvGrpSpPr>
        <p:grpSpPr>
          <a:xfrm>
            <a:off x="6773980" y="863600"/>
            <a:ext cx="998420" cy="542950"/>
            <a:chOff x="4174233" y="137122"/>
            <a:chExt cx="745255" cy="745243"/>
          </a:xfrm>
        </p:grpSpPr>
        <p:sp>
          <p:nvSpPr>
            <p:cNvPr id="17" name="Oval 16"/>
            <p:cNvSpPr/>
            <p:nvPr/>
          </p:nvSpPr>
          <p:spPr>
            <a:xfrm>
              <a:off x="4174233" y="137122"/>
              <a:ext cx="745255" cy="745243"/>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Oval 4"/>
            <p:cNvSpPr/>
            <p:nvPr/>
          </p:nvSpPr>
          <p:spPr>
            <a:xfrm>
              <a:off x="4283373" y="246260"/>
              <a:ext cx="52697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العنوان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19" name="Group 18"/>
          <p:cNvGrpSpPr/>
          <p:nvPr/>
        </p:nvGrpSpPr>
        <p:grpSpPr>
          <a:xfrm>
            <a:off x="3947025" y="856431"/>
            <a:ext cx="998420" cy="542950"/>
            <a:chOff x="4174233" y="137122"/>
            <a:chExt cx="745255" cy="745243"/>
          </a:xfrm>
        </p:grpSpPr>
        <p:sp>
          <p:nvSpPr>
            <p:cNvPr id="20" name="Oval 19"/>
            <p:cNvSpPr/>
            <p:nvPr/>
          </p:nvSpPr>
          <p:spPr>
            <a:xfrm>
              <a:off x="4174233" y="137122"/>
              <a:ext cx="745255" cy="745243"/>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Oval 4"/>
            <p:cNvSpPr/>
            <p:nvPr/>
          </p:nvSpPr>
          <p:spPr>
            <a:xfrm>
              <a:off x="4283373" y="246260"/>
              <a:ext cx="52697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التاريخ</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2" name="Group 21"/>
          <p:cNvGrpSpPr/>
          <p:nvPr/>
        </p:nvGrpSpPr>
        <p:grpSpPr>
          <a:xfrm>
            <a:off x="1106556" y="800100"/>
            <a:ext cx="998420" cy="542950"/>
            <a:chOff x="4174233" y="137122"/>
            <a:chExt cx="745255" cy="745243"/>
          </a:xfrm>
        </p:grpSpPr>
        <p:sp>
          <p:nvSpPr>
            <p:cNvPr id="23" name="Oval 22"/>
            <p:cNvSpPr/>
            <p:nvPr/>
          </p:nvSpPr>
          <p:spPr>
            <a:xfrm>
              <a:off x="4174233" y="137122"/>
              <a:ext cx="745255" cy="745243"/>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Oval 4"/>
            <p:cNvSpPr/>
            <p:nvPr/>
          </p:nvSpPr>
          <p:spPr>
            <a:xfrm>
              <a:off x="4216307" y="257986"/>
              <a:ext cx="63611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المشاركين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cxnSp>
        <p:nvCxnSpPr>
          <p:cNvPr id="25" name="Straight Connector 24"/>
          <p:cNvCxnSpPr/>
          <p:nvPr/>
        </p:nvCxnSpPr>
        <p:spPr>
          <a:xfrm>
            <a:off x="5962650" y="1678223"/>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a:off x="3124200" y="1678223"/>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2179746785"/>
      </p:ext>
    </p:extLst>
  </p:cSld>
  <p:clrMapOvr>
    <a:masterClrMapping/>
  </p:clrMapOvr>
  <p:transition spd="slow">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c 14"/>
          <p:cNvSpPr/>
          <p:nvPr/>
        </p:nvSpPr>
        <p:spPr>
          <a:xfrm flipH="1" flipV="1">
            <a:off x="5417644" y="-910464"/>
            <a:ext cx="7452711" cy="1820928"/>
          </a:xfrm>
          <a:prstGeom prst="arc">
            <a:avLst>
              <a:gd name="adj1" fmla="val 16200000"/>
              <a:gd name="adj2" fmla="val 4156"/>
            </a:avLst>
          </a:prstGeom>
          <a:solidFill>
            <a:schemeClr val="tx2"/>
          </a:solidFill>
          <a:ln>
            <a:no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10" name="Rectangle 9"/>
          <p:cNvSpPr/>
          <p:nvPr/>
        </p:nvSpPr>
        <p:spPr>
          <a:xfrm>
            <a:off x="6300192" y="44624"/>
            <a:ext cx="2646878"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ar-EG"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المؤتمرات العلمية</a:t>
            </a:r>
            <a:endParaRPr lang="ar-EG"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5417643" y="1549400"/>
            <a:ext cx="3442421" cy="2677656"/>
          </a:xfrm>
          <a:prstGeom prst="rect">
            <a:avLst/>
          </a:prstGeom>
        </p:spPr>
        <p:txBody>
          <a:bodyPr wrap="square">
            <a:spAutoFit/>
          </a:bodyPr>
          <a:lstStyle/>
          <a:p>
            <a:r>
              <a:rPr lang="ar-EG" sz="2800" b="1" dirty="0">
                <a:solidFill>
                  <a:srgbClr val="002060"/>
                </a:solidFill>
              </a:rPr>
              <a:t>-المشاركة في فعاليات المؤتمر السنوي السابع للطب النفسي التكاملي تحت عنوان "الصحة النفسية في عصر جائحة كورونا" ، مستشفى أبو </a:t>
            </a:r>
            <a:r>
              <a:rPr lang="ar-EG" sz="2800" b="1" dirty="0" err="1">
                <a:solidFill>
                  <a:srgbClr val="002060"/>
                </a:solidFill>
              </a:rPr>
              <a:t>العزايم</a:t>
            </a:r>
            <a:r>
              <a:rPr lang="ar-EG" sz="2800" b="1" dirty="0">
                <a:solidFill>
                  <a:srgbClr val="002060"/>
                </a:solidFill>
              </a:rPr>
              <a:t>.</a:t>
            </a:r>
          </a:p>
        </p:txBody>
      </p:sp>
      <p:sp>
        <p:nvSpPr>
          <p:cNvPr id="13" name="Rectangle 12"/>
          <p:cNvSpPr/>
          <p:nvPr/>
        </p:nvSpPr>
        <p:spPr>
          <a:xfrm>
            <a:off x="3437049" y="1600200"/>
            <a:ext cx="1677062" cy="461665"/>
          </a:xfrm>
          <a:prstGeom prst="rect">
            <a:avLst/>
          </a:prstGeom>
        </p:spPr>
        <p:txBody>
          <a:bodyPr wrap="none">
            <a:spAutoFit/>
          </a:bodyPr>
          <a:lstStyle/>
          <a:p>
            <a:r>
              <a:rPr lang="ar-EG" sz="2400" b="1" dirty="0" smtClean="0">
                <a:solidFill>
                  <a:srgbClr val="C00000"/>
                </a:solidFill>
              </a:rPr>
              <a:t>2021/6/26م</a:t>
            </a:r>
            <a:endParaRPr lang="ar-EG" sz="2400" b="1" dirty="0">
              <a:solidFill>
                <a:srgbClr val="C00000"/>
              </a:solidFill>
            </a:endParaRPr>
          </a:p>
        </p:txBody>
      </p:sp>
      <p:sp>
        <p:nvSpPr>
          <p:cNvPr id="14" name="Rectangle 13"/>
          <p:cNvSpPr/>
          <p:nvPr/>
        </p:nvSpPr>
        <p:spPr>
          <a:xfrm>
            <a:off x="25400" y="1584279"/>
            <a:ext cx="2679287" cy="1200329"/>
          </a:xfrm>
          <a:prstGeom prst="rect">
            <a:avLst/>
          </a:prstGeom>
        </p:spPr>
        <p:txBody>
          <a:bodyPr wrap="square">
            <a:spAutoFit/>
          </a:bodyPr>
          <a:lstStyle/>
          <a:p>
            <a:r>
              <a:rPr lang="ar-EG" sz="2400" b="1" dirty="0">
                <a:solidFill>
                  <a:srgbClr val="12623C"/>
                </a:solidFill>
              </a:rPr>
              <a:t> </a:t>
            </a:r>
            <a:r>
              <a:rPr lang="ar-EG" sz="2400" b="1" dirty="0" err="1">
                <a:solidFill>
                  <a:srgbClr val="12623C"/>
                </a:solidFill>
              </a:rPr>
              <a:t>أ.د</a:t>
            </a:r>
            <a:r>
              <a:rPr lang="ar-EG" sz="2400" b="1" dirty="0">
                <a:solidFill>
                  <a:srgbClr val="12623C"/>
                </a:solidFill>
              </a:rPr>
              <a:t>/طارق عبد الوهاب</a:t>
            </a:r>
            <a:endParaRPr lang="en-US" sz="2400" b="1" dirty="0">
              <a:solidFill>
                <a:srgbClr val="12623C"/>
              </a:solidFill>
            </a:endParaRPr>
          </a:p>
          <a:p>
            <a:r>
              <a:rPr lang="ar-EG" sz="2400" b="1" dirty="0">
                <a:solidFill>
                  <a:srgbClr val="12623C"/>
                </a:solidFill>
              </a:rPr>
              <a:t>أ.م.د/ سيد </a:t>
            </a:r>
            <a:r>
              <a:rPr lang="ar-EG" sz="2400" b="1" dirty="0" smtClean="0">
                <a:solidFill>
                  <a:srgbClr val="12623C"/>
                </a:solidFill>
              </a:rPr>
              <a:t>الوكيل</a:t>
            </a:r>
            <a:endParaRPr lang="en-US" sz="2400" b="1" dirty="0" smtClean="0">
              <a:solidFill>
                <a:srgbClr val="12623C"/>
              </a:solidFill>
            </a:endParaRPr>
          </a:p>
          <a:p>
            <a:r>
              <a:rPr lang="ar-AE" sz="2400" b="1" dirty="0" smtClean="0">
                <a:solidFill>
                  <a:srgbClr val="12623C"/>
                </a:solidFill>
              </a:rPr>
              <a:t>أ.م.د/ زيزي السيد</a:t>
            </a:r>
            <a:endParaRPr lang="ar-EG" sz="2400" b="1" dirty="0">
              <a:solidFill>
                <a:srgbClr val="12623C"/>
              </a:solidFill>
            </a:endParaRPr>
          </a:p>
        </p:txBody>
      </p:sp>
      <p:grpSp>
        <p:nvGrpSpPr>
          <p:cNvPr id="11" name="Group 10"/>
          <p:cNvGrpSpPr/>
          <p:nvPr/>
        </p:nvGrpSpPr>
        <p:grpSpPr>
          <a:xfrm>
            <a:off x="6734224" y="915244"/>
            <a:ext cx="998420" cy="542950"/>
            <a:chOff x="4174233" y="137122"/>
            <a:chExt cx="745255" cy="745243"/>
          </a:xfrm>
        </p:grpSpPr>
        <p:sp>
          <p:nvSpPr>
            <p:cNvPr id="16" name="Oval 15"/>
            <p:cNvSpPr/>
            <p:nvPr/>
          </p:nvSpPr>
          <p:spPr>
            <a:xfrm>
              <a:off x="4174233" y="137122"/>
              <a:ext cx="745255" cy="745243"/>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Oval 4"/>
            <p:cNvSpPr/>
            <p:nvPr/>
          </p:nvSpPr>
          <p:spPr>
            <a:xfrm>
              <a:off x="4283373" y="246260"/>
              <a:ext cx="52697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العنوان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18" name="Group 17"/>
          <p:cNvGrpSpPr/>
          <p:nvPr/>
        </p:nvGrpSpPr>
        <p:grpSpPr>
          <a:xfrm>
            <a:off x="3761054" y="900493"/>
            <a:ext cx="998420" cy="542950"/>
            <a:chOff x="4174233" y="137122"/>
            <a:chExt cx="745255" cy="745243"/>
          </a:xfrm>
        </p:grpSpPr>
        <p:sp>
          <p:nvSpPr>
            <p:cNvPr id="19" name="Oval 18"/>
            <p:cNvSpPr/>
            <p:nvPr/>
          </p:nvSpPr>
          <p:spPr>
            <a:xfrm>
              <a:off x="4174233" y="137122"/>
              <a:ext cx="745255" cy="745243"/>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Oval 4"/>
            <p:cNvSpPr/>
            <p:nvPr/>
          </p:nvSpPr>
          <p:spPr>
            <a:xfrm>
              <a:off x="4283373" y="246260"/>
              <a:ext cx="52697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التاريخ</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1" name="Group 20"/>
          <p:cNvGrpSpPr/>
          <p:nvPr/>
        </p:nvGrpSpPr>
        <p:grpSpPr>
          <a:xfrm>
            <a:off x="1066800" y="851744"/>
            <a:ext cx="998420" cy="542950"/>
            <a:chOff x="4174233" y="137122"/>
            <a:chExt cx="745255" cy="745243"/>
          </a:xfrm>
        </p:grpSpPr>
        <p:sp>
          <p:nvSpPr>
            <p:cNvPr id="22" name="Oval 21"/>
            <p:cNvSpPr/>
            <p:nvPr/>
          </p:nvSpPr>
          <p:spPr>
            <a:xfrm>
              <a:off x="4174233" y="137122"/>
              <a:ext cx="745255" cy="745243"/>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Oval 4"/>
            <p:cNvSpPr/>
            <p:nvPr/>
          </p:nvSpPr>
          <p:spPr>
            <a:xfrm>
              <a:off x="4216307" y="257986"/>
              <a:ext cx="63611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المشاركين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7716"/>
          <a:stretch/>
        </p:blipFill>
        <p:spPr bwMode="auto">
          <a:xfrm>
            <a:off x="457200" y="3886200"/>
            <a:ext cx="3923517" cy="2725769"/>
          </a:xfrm>
          <a:prstGeom prst="round2DiagRect">
            <a:avLst>
              <a:gd name="adj1" fmla="val 16667"/>
              <a:gd name="adj2" fmla="val 0"/>
            </a:avLst>
          </a:prstGeom>
          <a:ln w="88900" cap="sq">
            <a:solidFill>
              <a:srgbClr val="0070C0"/>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cxnSp>
        <p:nvCxnSpPr>
          <p:cNvPr id="24" name="Straight Connector 23"/>
          <p:cNvCxnSpPr/>
          <p:nvPr/>
        </p:nvCxnSpPr>
        <p:spPr>
          <a:xfrm>
            <a:off x="5511800" y="1637388"/>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2971800" y="1600199"/>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2105751469"/>
      </p:ext>
    </p:extLst>
  </p:cSld>
  <p:clrMapOvr>
    <a:masterClrMapping/>
  </p:clrMapOvr>
  <mc:AlternateContent xmlns:mc="http://schemas.openxmlformats.org/markup-compatibility/2006">
    <mc:Choice xmlns:p14="http://schemas.microsoft.com/office/powerpoint/2010/main" xmlns=""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2DCC5"/>
            </a:gs>
            <a:gs pos="50000">
              <a:srgbClr val="CCE4CF"/>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5" name="Arc 14"/>
          <p:cNvSpPr/>
          <p:nvPr/>
        </p:nvSpPr>
        <p:spPr>
          <a:xfrm flipH="1" flipV="1">
            <a:off x="5417644" y="-910464"/>
            <a:ext cx="7452711" cy="1820928"/>
          </a:xfrm>
          <a:prstGeom prst="arc">
            <a:avLst>
              <a:gd name="adj1" fmla="val 16200000"/>
              <a:gd name="adj2" fmla="val 4156"/>
            </a:avLst>
          </a:prstGeom>
          <a:solidFill>
            <a:srgbClr val="12623C"/>
          </a:solidFill>
          <a:ln>
            <a:solidFill>
              <a:srgbClr val="12623C"/>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10" name="Rectangle 9"/>
          <p:cNvSpPr/>
          <p:nvPr/>
        </p:nvSpPr>
        <p:spPr>
          <a:xfrm>
            <a:off x="6948264" y="46365"/>
            <a:ext cx="1407758"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ar-EG"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الكــــتب</a:t>
            </a:r>
            <a:endParaRPr lang="ar-EG"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4419600" y="1143000"/>
            <a:ext cx="3639974" cy="1384995"/>
          </a:xfrm>
          <a:prstGeom prst="rect">
            <a:avLst/>
          </a:prstGeom>
        </p:spPr>
        <p:txBody>
          <a:bodyPr wrap="square">
            <a:spAutoFit/>
          </a:bodyPr>
          <a:lstStyle/>
          <a:p>
            <a:r>
              <a:rPr lang="ar-EG" sz="2800" b="1" dirty="0">
                <a:solidFill>
                  <a:srgbClr val="0070C0"/>
                </a:solidFill>
              </a:rPr>
              <a:t>ترجمة كتاب أجنبي إلى اللغة العربية بعنوان "</a:t>
            </a:r>
            <a:r>
              <a:rPr lang="en-US" sz="2800" b="1" dirty="0">
                <a:solidFill>
                  <a:srgbClr val="0070C0"/>
                </a:solidFill>
              </a:rPr>
              <a:t>Reading people"</a:t>
            </a:r>
            <a:endParaRPr lang="ar-EG" sz="2800" b="1" dirty="0">
              <a:solidFill>
                <a:srgbClr val="0070C0"/>
              </a:solidFill>
            </a:endParaRPr>
          </a:p>
        </p:txBody>
      </p:sp>
      <p:sp>
        <p:nvSpPr>
          <p:cNvPr id="17" name="Rectangle 16"/>
          <p:cNvSpPr/>
          <p:nvPr/>
        </p:nvSpPr>
        <p:spPr>
          <a:xfrm>
            <a:off x="5313309" y="3148905"/>
            <a:ext cx="2746265" cy="461665"/>
          </a:xfrm>
          <a:prstGeom prst="rect">
            <a:avLst/>
          </a:prstGeom>
        </p:spPr>
        <p:txBody>
          <a:bodyPr wrap="none">
            <a:spAutoFit/>
          </a:bodyPr>
          <a:lstStyle/>
          <a:p>
            <a:r>
              <a:rPr lang="ar-EG" sz="2400" b="1" dirty="0" smtClean="0">
                <a:solidFill>
                  <a:srgbClr val="C00000"/>
                </a:solidFill>
              </a:rPr>
              <a:t>مكتبة الأنجلو:   قيد </a:t>
            </a:r>
            <a:r>
              <a:rPr lang="ar-EG" sz="2400" b="1" dirty="0">
                <a:solidFill>
                  <a:srgbClr val="C00000"/>
                </a:solidFill>
              </a:rPr>
              <a:t>النشر</a:t>
            </a:r>
          </a:p>
        </p:txBody>
      </p:sp>
      <p:sp>
        <p:nvSpPr>
          <p:cNvPr id="18" name="Rectangle 17"/>
          <p:cNvSpPr/>
          <p:nvPr/>
        </p:nvSpPr>
        <p:spPr>
          <a:xfrm>
            <a:off x="5313309" y="4151238"/>
            <a:ext cx="2656656" cy="2308324"/>
          </a:xfrm>
          <a:prstGeom prst="rect">
            <a:avLst/>
          </a:prstGeom>
        </p:spPr>
        <p:txBody>
          <a:bodyPr wrap="square">
            <a:spAutoFit/>
          </a:bodyPr>
          <a:lstStyle/>
          <a:p>
            <a:r>
              <a:rPr lang="ar-EG" sz="2400" b="1" dirty="0" err="1">
                <a:solidFill>
                  <a:srgbClr val="12623C"/>
                </a:solidFill>
              </a:rPr>
              <a:t>أ.د</a:t>
            </a:r>
            <a:r>
              <a:rPr lang="ar-EG" sz="2400" b="1" dirty="0">
                <a:solidFill>
                  <a:srgbClr val="12623C"/>
                </a:solidFill>
              </a:rPr>
              <a:t>/ هناء شويخ</a:t>
            </a:r>
            <a:endParaRPr lang="en-US" sz="2400" b="1" dirty="0">
              <a:solidFill>
                <a:srgbClr val="12623C"/>
              </a:solidFill>
            </a:endParaRPr>
          </a:p>
          <a:p>
            <a:r>
              <a:rPr lang="ar-EG" sz="2400" b="1" dirty="0" err="1">
                <a:solidFill>
                  <a:srgbClr val="12623C"/>
                </a:solidFill>
              </a:rPr>
              <a:t>أ.م.د</a:t>
            </a:r>
            <a:r>
              <a:rPr lang="ar-EG" sz="2400" b="1" dirty="0">
                <a:solidFill>
                  <a:srgbClr val="12623C"/>
                </a:solidFill>
              </a:rPr>
              <a:t>/ إيمان عزت</a:t>
            </a:r>
            <a:endParaRPr lang="en-US" sz="2400" b="1" dirty="0">
              <a:solidFill>
                <a:srgbClr val="12623C"/>
              </a:solidFill>
            </a:endParaRPr>
          </a:p>
          <a:p>
            <a:r>
              <a:rPr lang="ar-EG" sz="2400" b="1" dirty="0">
                <a:solidFill>
                  <a:srgbClr val="12623C"/>
                </a:solidFill>
              </a:rPr>
              <a:t>د/ شيرين عبد الوهاب</a:t>
            </a:r>
            <a:endParaRPr lang="en-US" sz="2400" b="1" dirty="0">
              <a:solidFill>
                <a:srgbClr val="12623C"/>
              </a:solidFill>
            </a:endParaRPr>
          </a:p>
          <a:p>
            <a:r>
              <a:rPr lang="ar-EG" sz="2400" b="1" dirty="0">
                <a:solidFill>
                  <a:srgbClr val="12623C"/>
                </a:solidFill>
              </a:rPr>
              <a:t>د/شيرين فاروق</a:t>
            </a:r>
            <a:endParaRPr lang="en-US" sz="2400" b="1" dirty="0">
              <a:solidFill>
                <a:srgbClr val="12623C"/>
              </a:solidFill>
            </a:endParaRPr>
          </a:p>
          <a:p>
            <a:r>
              <a:rPr lang="ar-EG" sz="2400" b="1" dirty="0">
                <a:solidFill>
                  <a:srgbClr val="12623C"/>
                </a:solidFill>
              </a:rPr>
              <a:t>د/نيفين نيروز</a:t>
            </a:r>
            <a:endParaRPr lang="en-US" sz="2400" b="1" dirty="0">
              <a:solidFill>
                <a:srgbClr val="12623C"/>
              </a:solidFill>
            </a:endParaRPr>
          </a:p>
          <a:p>
            <a:r>
              <a:rPr lang="ar-EG" sz="2400" b="1" dirty="0">
                <a:solidFill>
                  <a:srgbClr val="12623C"/>
                </a:solidFill>
              </a:rPr>
              <a:t>د/رانيا جمال</a:t>
            </a:r>
          </a:p>
        </p:txBody>
      </p:sp>
      <p:pic>
        <p:nvPicPr>
          <p:cNvPr id="1026" name="Picture 2" descr="D:\Desktop\downloa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9556" y="609600"/>
            <a:ext cx="3637644" cy="558709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372773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50000">
              <a:schemeClr val="accent6">
                <a:lumMod val="40000"/>
                <a:lumOff val="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5" name="Arc 14"/>
          <p:cNvSpPr/>
          <p:nvPr/>
        </p:nvSpPr>
        <p:spPr>
          <a:xfrm flipH="1" flipV="1">
            <a:off x="5417644" y="-910464"/>
            <a:ext cx="7452711" cy="1820928"/>
          </a:xfrm>
          <a:prstGeom prst="arc">
            <a:avLst>
              <a:gd name="adj1" fmla="val 16200000"/>
              <a:gd name="adj2" fmla="val 4156"/>
            </a:avLst>
          </a:prstGeom>
          <a:solidFill>
            <a:srgbClr val="FFC000"/>
          </a:solidFill>
          <a:ln>
            <a:no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10" name="Rectangle 9"/>
          <p:cNvSpPr/>
          <p:nvPr/>
        </p:nvSpPr>
        <p:spPr>
          <a:xfrm>
            <a:off x="6161991" y="56890"/>
            <a:ext cx="2874505"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ar-EG"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الأبحاث المشتركة</a:t>
            </a:r>
          </a:p>
        </p:txBody>
      </p:sp>
      <p:sp>
        <p:nvSpPr>
          <p:cNvPr id="12" name="Rectangle 11"/>
          <p:cNvSpPr/>
          <p:nvPr/>
        </p:nvSpPr>
        <p:spPr>
          <a:xfrm>
            <a:off x="5791200" y="1549400"/>
            <a:ext cx="3169096" cy="3785652"/>
          </a:xfrm>
          <a:prstGeom prst="rect">
            <a:avLst/>
          </a:prstGeom>
        </p:spPr>
        <p:txBody>
          <a:bodyPr wrap="square">
            <a:spAutoFit/>
          </a:bodyPr>
          <a:lstStyle/>
          <a:p>
            <a:pPr algn="l" rtl="0"/>
            <a:r>
              <a:rPr lang="en-US" sz="2400" b="1" dirty="0" err="1" smtClean="0">
                <a:solidFill>
                  <a:srgbClr val="002060"/>
                </a:solidFill>
              </a:rPr>
              <a:t>Kira</a:t>
            </a:r>
            <a:r>
              <a:rPr lang="en-US" sz="2400" b="1" dirty="0">
                <a:solidFill>
                  <a:srgbClr val="002060"/>
                </a:solidFill>
              </a:rPr>
              <a:t>, I. A., </a:t>
            </a:r>
            <a:r>
              <a:rPr lang="en-US" sz="2400" b="1" dirty="0" err="1">
                <a:solidFill>
                  <a:srgbClr val="002060"/>
                </a:solidFill>
              </a:rPr>
              <a:t>Shuweikh</a:t>
            </a:r>
            <a:r>
              <a:rPr lang="en-US" sz="2400" b="1" dirty="0">
                <a:solidFill>
                  <a:srgbClr val="002060"/>
                </a:solidFill>
              </a:rPr>
              <a:t>, H., Al-</a:t>
            </a:r>
            <a:r>
              <a:rPr lang="en-US" sz="2400" b="1" dirty="0" err="1">
                <a:solidFill>
                  <a:srgbClr val="002060"/>
                </a:solidFill>
              </a:rPr>
              <a:t>Huwailiah</a:t>
            </a:r>
            <a:r>
              <a:rPr lang="en-US" sz="2400" b="1" dirty="0">
                <a:solidFill>
                  <a:srgbClr val="002060"/>
                </a:solidFill>
              </a:rPr>
              <a:t>, A., El-</a:t>
            </a:r>
            <a:r>
              <a:rPr lang="en-US" sz="2400" b="1" dirty="0" err="1">
                <a:solidFill>
                  <a:srgbClr val="002060"/>
                </a:solidFill>
              </a:rPr>
              <a:t>Wakeel</a:t>
            </a:r>
            <a:r>
              <a:rPr lang="en-US" sz="2400" b="1" dirty="0">
                <a:solidFill>
                  <a:srgbClr val="002060"/>
                </a:solidFill>
              </a:rPr>
              <a:t>, S. A., </a:t>
            </a:r>
            <a:r>
              <a:rPr lang="en-US" sz="2400" b="1" dirty="0" err="1">
                <a:solidFill>
                  <a:srgbClr val="002060"/>
                </a:solidFill>
              </a:rPr>
              <a:t>Waheep</a:t>
            </a:r>
            <a:r>
              <a:rPr lang="en-US" sz="2400" b="1" dirty="0">
                <a:solidFill>
                  <a:srgbClr val="002060"/>
                </a:solidFill>
              </a:rPr>
              <a:t>, N. N., </a:t>
            </a:r>
            <a:r>
              <a:rPr lang="en-US" sz="2400" b="1" dirty="0" err="1">
                <a:solidFill>
                  <a:srgbClr val="002060"/>
                </a:solidFill>
              </a:rPr>
              <a:t>Ebada</a:t>
            </a:r>
            <a:r>
              <a:rPr lang="en-US" sz="2400" b="1" dirty="0">
                <a:solidFill>
                  <a:srgbClr val="002060"/>
                </a:solidFill>
              </a:rPr>
              <a:t>, E. E., &amp; Ibrahim, E. S. R. (2020). The direct and indirect impact of trauma types </a:t>
            </a:r>
            <a:r>
              <a:rPr lang="en-US" sz="2400" b="1" dirty="0" smtClean="0">
                <a:solidFill>
                  <a:srgbClr val="002060"/>
                </a:solidFill>
              </a:rPr>
              <a:t>and </a:t>
            </a:r>
            <a:r>
              <a:rPr lang="en-US" sz="2400" b="1" dirty="0">
                <a:solidFill>
                  <a:srgbClr val="002060"/>
                </a:solidFill>
              </a:rPr>
              <a:t>cumulative</a:t>
            </a:r>
            <a:r>
              <a:rPr lang="en-US" sz="2400" b="1" dirty="0" smtClean="0">
                <a:solidFill>
                  <a:srgbClr val="002060"/>
                </a:solidFill>
              </a:rPr>
              <a:t> stressors and traumas on executive functions.</a:t>
            </a:r>
            <a:endParaRPr lang="ar-EG" sz="2400" b="1" dirty="0">
              <a:solidFill>
                <a:srgbClr val="002060"/>
              </a:solidFill>
            </a:endParaRPr>
          </a:p>
        </p:txBody>
      </p:sp>
      <p:sp>
        <p:nvSpPr>
          <p:cNvPr id="13" name="Rectangle 12"/>
          <p:cNvSpPr/>
          <p:nvPr/>
        </p:nvSpPr>
        <p:spPr>
          <a:xfrm>
            <a:off x="3771703" y="1831032"/>
            <a:ext cx="987771" cy="461665"/>
          </a:xfrm>
          <a:prstGeom prst="rect">
            <a:avLst/>
          </a:prstGeom>
        </p:spPr>
        <p:txBody>
          <a:bodyPr wrap="none">
            <a:spAutoFit/>
          </a:bodyPr>
          <a:lstStyle/>
          <a:p>
            <a:r>
              <a:rPr lang="ar-EG" sz="2400" b="1" dirty="0">
                <a:solidFill>
                  <a:srgbClr val="C00000"/>
                </a:solidFill>
              </a:rPr>
              <a:t>2020م</a:t>
            </a:r>
          </a:p>
        </p:txBody>
      </p:sp>
      <p:sp>
        <p:nvSpPr>
          <p:cNvPr id="14" name="Rectangle 13"/>
          <p:cNvSpPr/>
          <p:nvPr/>
        </p:nvSpPr>
        <p:spPr>
          <a:xfrm>
            <a:off x="152400" y="1542123"/>
            <a:ext cx="2286000" cy="1569660"/>
          </a:xfrm>
          <a:prstGeom prst="rect">
            <a:avLst/>
          </a:prstGeom>
        </p:spPr>
        <p:txBody>
          <a:bodyPr wrap="square">
            <a:spAutoFit/>
          </a:bodyPr>
          <a:lstStyle/>
          <a:p>
            <a:r>
              <a:rPr lang="ar-EG" sz="2400" b="1" dirty="0" err="1">
                <a:solidFill>
                  <a:srgbClr val="12623C"/>
                </a:solidFill>
              </a:rPr>
              <a:t>أ.د</a:t>
            </a:r>
            <a:r>
              <a:rPr lang="ar-EG" sz="2400" b="1" dirty="0">
                <a:solidFill>
                  <a:srgbClr val="12623C"/>
                </a:solidFill>
              </a:rPr>
              <a:t>/ هناء شويخ</a:t>
            </a:r>
            <a:endParaRPr lang="en-US" sz="2400" b="1" dirty="0">
              <a:solidFill>
                <a:srgbClr val="12623C"/>
              </a:solidFill>
            </a:endParaRPr>
          </a:p>
          <a:p>
            <a:r>
              <a:rPr lang="ar-EG" sz="2400" b="1" dirty="0" smtClean="0">
                <a:solidFill>
                  <a:srgbClr val="12623C"/>
                </a:solidFill>
              </a:rPr>
              <a:t>أ</a:t>
            </a:r>
            <a:r>
              <a:rPr lang="ar-AE" sz="2400" b="1" dirty="0" smtClean="0">
                <a:solidFill>
                  <a:srgbClr val="12623C"/>
                </a:solidFill>
              </a:rPr>
              <a:t>.م</a:t>
            </a:r>
            <a:r>
              <a:rPr lang="ar-EG" sz="2400" b="1" dirty="0" smtClean="0">
                <a:solidFill>
                  <a:srgbClr val="12623C"/>
                </a:solidFill>
              </a:rPr>
              <a:t>.د</a:t>
            </a:r>
            <a:r>
              <a:rPr lang="ar-EG" sz="2400" b="1" dirty="0">
                <a:solidFill>
                  <a:srgbClr val="12623C"/>
                </a:solidFill>
              </a:rPr>
              <a:t>/ سيد الوكيل</a:t>
            </a:r>
            <a:endParaRPr lang="en-US" sz="2400" b="1" dirty="0">
              <a:solidFill>
                <a:srgbClr val="12623C"/>
              </a:solidFill>
            </a:endParaRPr>
          </a:p>
          <a:p>
            <a:r>
              <a:rPr lang="ar-EG" sz="2400" b="1" dirty="0" err="1">
                <a:solidFill>
                  <a:srgbClr val="12623C"/>
                </a:solidFill>
              </a:rPr>
              <a:t>أ.م.د</a:t>
            </a:r>
            <a:r>
              <a:rPr lang="ar-EG" sz="2400" b="1" dirty="0">
                <a:solidFill>
                  <a:srgbClr val="12623C"/>
                </a:solidFill>
              </a:rPr>
              <a:t>/ إيمان عزت</a:t>
            </a:r>
            <a:endParaRPr lang="en-US" sz="2400" b="1" dirty="0">
              <a:solidFill>
                <a:srgbClr val="12623C"/>
              </a:solidFill>
            </a:endParaRPr>
          </a:p>
          <a:p>
            <a:r>
              <a:rPr lang="ar-EG" sz="2400" b="1" dirty="0">
                <a:solidFill>
                  <a:srgbClr val="12623C"/>
                </a:solidFill>
              </a:rPr>
              <a:t>د/نيفين نيروز</a:t>
            </a:r>
            <a:endParaRPr lang="en-US" sz="2400" b="1" dirty="0">
              <a:solidFill>
                <a:srgbClr val="12623C"/>
              </a:solidFill>
            </a:endParaRPr>
          </a:p>
        </p:txBody>
      </p:sp>
      <p:grpSp>
        <p:nvGrpSpPr>
          <p:cNvPr id="11" name="Group 10"/>
          <p:cNvGrpSpPr/>
          <p:nvPr/>
        </p:nvGrpSpPr>
        <p:grpSpPr>
          <a:xfrm>
            <a:off x="6734224" y="915244"/>
            <a:ext cx="998420" cy="542950"/>
            <a:chOff x="4174233" y="137122"/>
            <a:chExt cx="745255" cy="745243"/>
          </a:xfrm>
        </p:grpSpPr>
        <p:sp>
          <p:nvSpPr>
            <p:cNvPr id="17" name="Oval 16"/>
            <p:cNvSpPr/>
            <p:nvPr/>
          </p:nvSpPr>
          <p:spPr>
            <a:xfrm>
              <a:off x="4174233" y="137122"/>
              <a:ext cx="745255" cy="745243"/>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Oval 4"/>
            <p:cNvSpPr/>
            <p:nvPr/>
          </p:nvSpPr>
          <p:spPr>
            <a:xfrm>
              <a:off x="4283373" y="246260"/>
              <a:ext cx="52697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العنوان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19" name="Group 18"/>
          <p:cNvGrpSpPr/>
          <p:nvPr/>
        </p:nvGrpSpPr>
        <p:grpSpPr>
          <a:xfrm>
            <a:off x="3761054" y="900493"/>
            <a:ext cx="998420" cy="542950"/>
            <a:chOff x="4174233" y="137122"/>
            <a:chExt cx="745255" cy="745243"/>
          </a:xfrm>
        </p:grpSpPr>
        <p:sp>
          <p:nvSpPr>
            <p:cNvPr id="20" name="Oval 19"/>
            <p:cNvSpPr/>
            <p:nvPr/>
          </p:nvSpPr>
          <p:spPr>
            <a:xfrm>
              <a:off x="4174233" y="137122"/>
              <a:ext cx="745255" cy="745243"/>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Oval 4"/>
            <p:cNvSpPr/>
            <p:nvPr/>
          </p:nvSpPr>
          <p:spPr>
            <a:xfrm>
              <a:off x="4283373" y="246260"/>
              <a:ext cx="52697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التاريخ</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nvGrpSpPr>
          <p:cNvPr id="22" name="Group 21"/>
          <p:cNvGrpSpPr/>
          <p:nvPr/>
        </p:nvGrpSpPr>
        <p:grpSpPr>
          <a:xfrm>
            <a:off x="1066800" y="851744"/>
            <a:ext cx="998420" cy="542950"/>
            <a:chOff x="4174233" y="137122"/>
            <a:chExt cx="745255" cy="745243"/>
          </a:xfrm>
        </p:grpSpPr>
        <p:sp>
          <p:nvSpPr>
            <p:cNvPr id="23" name="Oval 22"/>
            <p:cNvSpPr/>
            <p:nvPr/>
          </p:nvSpPr>
          <p:spPr>
            <a:xfrm>
              <a:off x="4174233" y="137122"/>
              <a:ext cx="745255" cy="745243"/>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Oval 4"/>
            <p:cNvSpPr/>
            <p:nvPr/>
          </p:nvSpPr>
          <p:spPr>
            <a:xfrm>
              <a:off x="4216307" y="257986"/>
              <a:ext cx="636115" cy="5269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r>
                <a:rPr lang="ar-EG" sz="18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المشاركين</a:t>
              </a:r>
              <a:endParaRPr lang="ar-EG" sz="18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cxnSp>
        <p:nvCxnSpPr>
          <p:cNvPr id="4" name="Straight Connector 3"/>
          <p:cNvCxnSpPr/>
          <p:nvPr/>
        </p:nvCxnSpPr>
        <p:spPr>
          <a:xfrm>
            <a:off x="5511800" y="1637388"/>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2971800" y="1600199"/>
            <a:ext cx="0" cy="2131777"/>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26" name="Picture 25"/>
          <p:cNvPicPr>
            <a:picLocks noChangeAspect="1"/>
          </p:cNvPicPr>
          <p:nvPr/>
        </p:nvPicPr>
        <p:blipFill rotWithShape="1">
          <a:blip r:embed="rId2">
            <a:extLst>
              <a:ext uri="{28A0092B-C50C-407E-A947-70E740481C1C}">
                <a14:useLocalDpi xmlns:a14="http://schemas.microsoft.com/office/drawing/2010/main" xmlns="" val="0"/>
              </a:ext>
            </a:extLst>
          </a:blip>
          <a:srcRect r="39410"/>
          <a:stretch/>
        </p:blipFill>
        <p:spPr>
          <a:xfrm>
            <a:off x="918844" y="4170192"/>
            <a:ext cx="2823160" cy="2329719"/>
          </a:xfrm>
          <a:prstGeom prst="rect">
            <a:avLst/>
          </a:prstGeom>
          <a:ln>
            <a:noFill/>
          </a:ln>
          <a:effectLst>
            <a:softEdge rad="112500"/>
          </a:effectLst>
        </p:spPr>
      </p:pic>
    </p:spTree>
    <p:extLst>
      <p:ext uri="{BB962C8B-B14F-4D97-AF65-F5344CB8AC3E}">
        <p14:creationId xmlns:p14="http://schemas.microsoft.com/office/powerpoint/2010/main" xmlns="" val="1700586992"/>
      </p:ext>
    </p:extLst>
  </p:cSld>
  <p:clrMapOvr>
    <a:masterClrMapping/>
  </p:clrMapOvr>
  <mc:AlternateContent xmlns:mc="http://schemas.openxmlformats.org/markup-compatibility/2006">
    <mc:Choice xmlns:p14="http://schemas.microsoft.com/office/powerpoint/2010/main" xmlns="" Requires="p14">
      <p:transition spd="slow" p14:dur="1200">
        <p14:flip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TotalTime>
  <Words>3833</Words>
  <Application>Microsoft Office PowerPoint</Application>
  <PresentationFormat>On-screen Show (4:3)</PresentationFormat>
  <Paragraphs>633</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أولاً</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ثانياً</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الأنشطة العلمية  لقسم علم النفس</dc:title>
  <dc:creator>dahb</dc:creator>
  <cp:lastModifiedBy>Dr</cp:lastModifiedBy>
  <cp:revision>93</cp:revision>
  <dcterms:created xsi:type="dcterms:W3CDTF">2021-09-09T23:02:57Z</dcterms:created>
  <dcterms:modified xsi:type="dcterms:W3CDTF">2021-09-13T08:11:59Z</dcterms:modified>
</cp:coreProperties>
</file>